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345" r:id="rId3"/>
    <p:sldId id="346" r:id="rId4"/>
    <p:sldId id="347" r:id="rId5"/>
    <p:sldId id="257" r:id="rId6"/>
    <p:sldId id="258" r:id="rId7"/>
    <p:sldId id="259" r:id="rId8"/>
    <p:sldId id="421" r:id="rId9"/>
    <p:sldId id="260" r:id="rId10"/>
    <p:sldId id="261" r:id="rId11"/>
    <p:sldId id="348" r:id="rId12"/>
    <p:sldId id="349" r:id="rId13"/>
    <p:sldId id="350" r:id="rId14"/>
    <p:sldId id="351" r:id="rId15"/>
    <p:sldId id="385" r:id="rId16"/>
    <p:sldId id="262" r:id="rId17"/>
    <p:sldId id="378" r:id="rId18"/>
    <p:sldId id="379" r:id="rId19"/>
    <p:sldId id="382" r:id="rId20"/>
    <p:sldId id="383" r:id="rId21"/>
    <p:sldId id="264" r:id="rId22"/>
    <p:sldId id="380" r:id="rId23"/>
    <p:sldId id="352" r:id="rId24"/>
    <p:sldId id="353" r:id="rId25"/>
    <p:sldId id="354" r:id="rId26"/>
    <p:sldId id="355" r:id="rId27"/>
    <p:sldId id="386" r:id="rId28"/>
    <p:sldId id="387" r:id="rId29"/>
    <p:sldId id="388" r:id="rId30"/>
    <p:sldId id="356" r:id="rId31"/>
    <p:sldId id="357" r:id="rId32"/>
    <p:sldId id="358" r:id="rId33"/>
    <p:sldId id="390" r:id="rId34"/>
    <p:sldId id="391" r:id="rId35"/>
    <p:sldId id="389" r:id="rId36"/>
    <p:sldId id="359" r:id="rId37"/>
    <p:sldId id="360" r:id="rId38"/>
    <p:sldId id="361" r:id="rId39"/>
    <p:sldId id="263" r:id="rId40"/>
    <p:sldId id="265" r:id="rId41"/>
    <p:sldId id="267" r:id="rId42"/>
    <p:sldId id="374" r:id="rId43"/>
    <p:sldId id="268" r:id="rId44"/>
    <p:sldId id="266" r:id="rId45"/>
    <p:sldId id="381" r:id="rId46"/>
    <p:sldId id="269" r:id="rId47"/>
    <p:sldId id="270" r:id="rId48"/>
    <p:sldId id="271" r:id="rId49"/>
    <p:sldId id="272" r:id="rId50"/>
    <p:sldId id="273" r:id="rId51"/>
    <p:sldId id="274" r:id="rId52"/>
    <p:sldId id="275" r:id="rId53"/>
    <p:sldId id="276" r:id="rId54"/>
    <p:sldId id="376" r:id="rId55"/>
    <p:sldId id="377" r:id="rId56"/>
    <p:sldId id="277" r:id="rId57"/>
    <p:sldId id="278" r:id="rId58"/>
    <p:sldId id="279" r:id="rId59"/>
    <p:sldId id="363" r:id="rId60"/>
    <p:sldId id="364" r:id="rId61"/>
    <p:sldId id="365" r:id="rId62"/>
    <p:sldId id="362" r:id="rId63"/>
    <p:sldId id="281" r:id="rId64"/>
    <p:sldId id="366" r:id="rId65"/>
    <p:sldId id="367" r:id="rId66"/>
    <p:sldId id="283" r:id="rId67"/>
    <p:sldId id="368" r:id="rId68"/>
    <p:sldId id="284" r:id="rId69"/>
    <p:sldId id="369" r:id="rId70"/>
    <p:sldId id="285" r:id="rId71"/>
    <p:sldId id="370" r:id="rId72"/>
    <p:sldId id="286" r:id="rId73"/>
    <p:sldId id="287" r:id="rId74"/>
    <p:sldId id="371" r:id="rId75"/>
    <p:sldId id="288" r:id="rId76"/>
    <p:sldId id="289" r:id="rId77"/>
    <p:sldId id="290" r:id="rId78"/>
    <p:sldId id="372" r:id="rId79"/>
    <p:sldId id="373" r:id="rId80"/>
    <p:sldId id="291" r:id="rId81"/>
    <p:sldId id="292" r:id="rId82"/>
    <p:sldId id="293" r:id="rId83"/>
    <p:sldId id="294" r:id="rId84"/>
    <p:sldId id="295" r:id="rId85"/>
    <p:sldId id="299" r:id="rId86"/>
    <p:sldId id="300" r:id="rId87"/>
    <p:sldId id="302" r:id="rId88"/>
    <p:sldId id="303" r:id="rId89"/>
    <p:sldId id="392" r:id="rId90"/>
    <p:sldId id="328" r:id="rId91"/>
    <p:sldId id="393" r:id="rId92"/>
    <p:sldId id="394" r:id="rId93"/>
    <p:sldId id="395" r:id="rId94"/>
    <p:sldId id="396" r:id="rId95"/>
    <p:sldId id="397" r:id="rId96"/>
    <p:sldId id="398" r:id="rId97"/>
    <p:sldId id="329" r:id="rId98"/>
    <p:sldId id="399" r:id="rId99"/>
    <p:sldId id="400" r:id="rId100"/>
    <p:sldId id="401" r:id="rId101"/>
    <p:sldId id="402" r:id="rId102"/>
    <p:sldId id="403" r:id="rId103"/>
    <p:sldId id="404" r:id="rId104"/>
    <p:sldId id="405" r:id="rId105"/>
    <p:sldId id="330" r:id="rId106"/>
    <p:sldId id="406" r:id="rId107"/>
    <p:sldId id="333" r:id="rId108"/>
    <p:sldId id="334" r:id="rId109"/>
    <p:sldId id="335" r:id="rId110"/>
    <p:sldId id="336" r:id="rId111"/>
    <p:sldId id="338" r:id="rId112"/>
    <p:sldId id="339" r:id="rId113"/>
    <p:sldId id="407" r:id="rId114"/>
    <p:sldId id="341" r:id="rId115"/>
    <p:sldId id="342" r:id="rId116"/>
    <p:sldId id="408" r:id="rId117"/>
    <p:sldId id="344" r:id="rId118"/>
    <p:sldId id="409" r:id="rId119"/>
    <p:sldId id="410" r:id="rId120"/>
    <p:sldId id="411" r:id="rId121"/>
    <p:sldId id="412" r:id="rId122"/>
    <p:sldId id="413" r:id="rId123"/>
    <p:sldId id="414" r:id="rId124"/>
    <p:sldId id="415" r:id="rId125"/>
    <p:sldId id="416" r:id="rId126"/>
    <p:sldId id="417" r:id="rId127"/>
    <p:sldId id="418" r:id="rId128"/>
    <p:sldId id="419" r:id="rId129"/>
    <p:sldId id="420"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6"/>
    <p:restoredTop sz="88289"/>
  </p:normalViewPr>
  <p:slideViewPr>
    <p:cSldViewPr snapToGrid="0" snapToObjects="1">
      <p:cViewPr varScale="1">
        <p:scale>
          <a:sx n="90" d="100"/>
          <a:sy n="90" d="100"/>
        </p:scale>
        <p:origin x="2016" y="200"/>
      </p:cViewPr>
      <p:guideLst>
        <p:guide orient="horz" pos="2160"/>
        <p:guide pos="2880"/>
      </p:guideLst>
    </p:cSldViewPr>
  </p:slideViewPr>
  <p:notesTextViewPr>
    <p:cViewPr>
      <p:scale>
        <a:sx n="75" d="100"/>
        <a:sy n="7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1735A-B912-E943-B016-675021DEE649}" type="datetimeFigureOut">
              <a:rPr lang="en-US" smtClean="0"/>
              <a:t>10/8/25</a:t>
            </a:fld>
            <a:endParaRPr lang="en-US"/>
          </a:p>
        </p:txBody>
      </p:sp>
      <p:sp>
        <p:nvSpPr>
          <p:cNvPr id="4" name="Slayt Resmi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E6176-4AB0-1047-BAF9-6A1AFCB9DD57}" type="slidenum">
              <a:rPr lang="en-US" smtClean="0"/>
              <a:t>‹#›</a:t>
            </a:fld>
            <a:endParaRPr lang="en-US"/>
          </a:p>
        </p:txBody>
      </p:sp>
    </p:spTree>
    <p:extLst>
      <p:ext uri="{BB962C8B-B14F-4D97-AF65-F5344CB8AC3E}">
        <p14:creationId xmlns:p14="http://schemas.microsoft.com/office/powerpoint/2010/main" val="359943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dirty="0"/>
              <a:t>Top </a:t>
            </a:r>
            <a:r>
              <a:rPr lang="tr-TR" b="1" dirty="0" err="1"/>
              <a:t>Row</a:t>
            </a:r>
            <a:endParaRPr lang="tr-TR" b="1" dirty="0"/>
          </a:p>
          <a:p>
            <a:r>
              <a:rPr lang="tr-TR" b="1" dirty="0" err="1"/>
              <a:t>Left</a:t>
            </a:r>
            <a:r>
              <a:rPr lang="tr-TR" b="1" dirty="0"/>
              <a:t>: Carl Friedrich Gauss (1777–1855)</a:t>
            </a:r>
            <a:r>
              <a:rPr lang="tr-TR" dirty="0"/>
              <a:t> A </a:t>
            </a:r>
            <a:r>
              <a:rPr lang="tr-TR" dirty="0" err="1"/>
              <a:t>German</a:t>
            </a:r>
            <a:r>
              <a:rPr lang="tr-TR" dirty="0"/>
              <a:t> </a:t>
            </a:r>
            <a:r>
              <a:rPr lang="tr-TR" dirty="0" err="1"/>
              <a:t>mathematician</a:t>
            </a:r>
            <a:r>
              <a:rPr lang="tr-TR" dirty="0"/>
              <a:t> </a:t>
            </a:r>
            <a:r>
              <a:rPr lang="tr-TR" dirty="0" err="1"/>
              <a:t>and</a:t>
            </a:r>
            <a:r>
              <a:rPr lang="tr-TR" dirty="0"/>
              <a:t> </a:t>
            </a:r>
            <a:r>
              <a:rPr lang="tr-TR" dirty="0" err="1"/>
              <a:t>physicist</a:t>
            </a:r>
            <a:r>
              <a:rPr lang="tr-TR" dirty="0"/>
              <a:t> </a:t>
            </a:r>
            <a:r>
              <a:rPr lang="tr-TR" dirty="0" err="1"/>
              <a:t>who</a:t>
            </a:r>
            <a:r>
              <a:rPr lang="tr-TR" dirty="0"/>
              <a:t> </a:t>
            </a:r>
            <a:r>
              <a:rPr lang="tr-TR" dirty="0" err="1"/>
              <a:t>made</a:t>
            </a:r>
            <a:r>
              <a:rPr lang="tr-TR" dirty="0"/>
              <a:t> </a:t>
            </a:r>
            <a:r>
              <a:rPr lang="tr-TR" dirty="0" err="1"/>
              <a:t>significant</a:t>
            </a:r>
            <a:r>
              <a:rPr lang="tr-TR" dirty="0"/>
              <a:t> </a:t>
            </a:r>
            <a:r>
              <a:rPr lang="tr-TR" dirty="0" err="1"/>
              <a:t>contributions</a:t>
            </a:r>
            <a:r>
              <a:rPr lang="tr-TR" dirty="0"/>
              <a:t> </a:t>
            </a:r>
            <a:r>
              <a:rPr lang="tr-TR" dirty="0" err="1"/>
              <a:t>to</a:t>
            </a:r>
            <a:r>
              <a:rPr lang="tr-TR" dirty="0"/>
              <a:t> </a:t>
            </a:r>
            <a:r>
              <a:rPr lang="tr-TR" dirty="0" err="1"/>
              <a:t>many</a:t>
            </a:r>
            <a:r>
              <a:rPr lang="tr-TR" dirty="0"/>
              <a:t> </a:t>
            </a:r>
            <a:r>
              <a:rPr lang="tr-TR" dirty="0" err="1"/>
              <a:t>fields</a:t>
            </a:r>
            <a:r>
              <a:rPr lang="tr-TR" dirty="0"/>
              <a:t>, </a:t>
            </a:r>
            <a:r>
              <a:rPr lang="tr-TR" dirty="0" err="1"/>
              <a:t>including</a:t>
            </a:r>
            <a:r>
              <a:rPr lang="tr-TR" dirty="0"/>
              <a:t> </a:t>
            </a:r>
            <a:r>
              <a:rPr lang="tr-TR" dirty="0" err="1"/>
              <a:t>number</a:t>
            </a:r>
            <a:r>
              <a:rPr lang="tr-TR" dirty="0"/>
              <a:t> </a:t>
            </a:r>
            <a:r>
              <a:rPr lang="tr-TR" dirty="0" err="1"/>
              <a:t>theory</a:t>
            </a:r>
            <a:r>
              <a:rPr lang="tr-TR" dirty="0"/>
              <a:t>, </a:t>
            </a:r>
            <a:r>
              <a:rPr lang="tr-TR" dirty="0" err="1"/>
              <a:t>algebra</a:t>
            </a:r>
            <a:r>
              <a:rPr lang="tr-TR" dirty="0"/>
              <a:t>, </a:t>
            </a:r>
            <a:r>
              <a:rPr lang="tr-TR" dirty="0" err="1"/>
              <a:t>statistics</a:t>
            </a:r>
            <a:r>
              <a:rPr lang="tr-TR" dirty="0"/>
              <a:t>, </a:t>
            </a:r>
            <a:r>
              <a:rPr lang="tr-TR" dirty="0" err="1"/>
              <a:t>analysis</a:t>
            </a:r>
            <a:r>
              <a:rPr lang="tr-TR" dirty="0"/>
              <a:t>, </a:t>
            </a:r>
            <a:r>
              <a:rPr lang="tr-TR" dirty="0" err="1"/>
              <a:t>differential</a:t>
            </a:r>
            <a:r>
              <a:rPr lang="tr-TR" dirty="0"/>
              <a:t> </a:t>
            </a:r>
            <a:r>
              <a:rPr lang="tr-TR" dirty="0" err="1"/>
              <a:t>geometry</a:t>
            </a:r>
            <a:r>
              <a:rPr lang="tr-TR" dirty="0"/>
              <a:t>, </a:t>
            </a:r>
            <a:r>
              <a:rPr lang="tr-TR" dirty="0" err="1"/>
              <a:t>geodesy</a:t>
            </a:r>
            <a:r>
              <a:rPr lang="tr-TR" dirty="0"/>
              <a:t>, </a:t>
            </a:r>
            <a:r>
              <a:rPr lang="tr-TR" dirty="0" err="1"/>
              <a:t>geophysics</a:t>
            </a:r>
            <a:r>
              <a:rPr lang="tr-TR" dirty="0"/>
              <a:t>, </a:t>
            </a:r>
            <a:r>
              <a:rPr lang="tr-TR" dirty="0" err="1"/>
              <a:t>mechanics</a:t>
            </a:r>
            <a:r>
              <a:rPr lang="tr-TR" dirty="0"/>
              <a:t>, </a:t>
            </a:r>
            <a:r>
              <a:rPr lang="tr-TR" dirty="0" err="1"/>
              <a:t>electrostatics</a:t>
            </a:r>
            <a:r>
              <a:rPr lang="tr-TR" dirty="0"/>
              <a:t>, </a:t>
            </a:r>
            <a:r>
              <a:rPr lang="tr-TR" dirty="0" err="1"/>
              <a:t>astronomy</a:t>
            </a:r>
            <a:r>
              <a:rPr lang="tr-TR" dirty="0"/>
              <a:t>, </a:t>
            </a:r>
            <a:r>
              <a:rPr lang="tr-TR" dirty="0" err="1"/>
              <a:t>matrix</a:t>
            </a:r>
            <a:r>
              <a:rPr lang="tr-TR" dirty="0"/>
              <a:t> </a:t>
            </a:r>
            <a:r>
              <a:rPr lang="tr-TR" dirty="0" err="1"/>
              <a:t>theory</a:t>
            </a:r>
            <a:r>
              <a:rPr lang="tr-TR" dirty="0"/>
              <a:t>, </a:t>
            </a:r>
            <a:r>
              <a:rPr lang="tr-TR" dirty="0" err="1"/>
              <a:t>and</a:t>
            </a:r>
            <a:r>
              <a:rPr lang="tr-TR" dirty="0"/>
              <a:t> </a:t>
            </a:r>
            <a:r>
              <a:rPr lang="tr-TR" dirty="0" err="1"/>
              <a:t>optics</a:t>
            </a:r>
            <a:r>
              <a:rPr lang="tr-TR" dirty="0"/>
              <a:t>. He is </a:t>
            </a:r>
            <a:r>
              <a:rPr lang="tr-TR" dirty="0" err="1"/>
              <a:t>sometimes</a:t>
            </a:r>
            <a:r>
              <a:rPr lang="tr-TR" dirty="0"/>
              <a:t> </a:t>
            </a:r>
            <a:r>
              <a:rPr lang="tr-TR" dirty="0" err="1"/>
              <a:t>referred</a:t>
            </a:r>
            <a:r>
              <a:rPr lang="tr-TR" dirty="0"/>
              <a:t> </a:t>
            </a:r>
            <a:r>
              <a:rPr lang="tr-TR" dirty="0" err="1"/>
              <a:t>to</a:t>
            </a:r>
            <a:r>
              <a:rPr lang="tr-TR" dirty="0"/>
              <a:t> as </a:t>
            </a:r>
            <a:r>
              <a:rPr lang="tr-TR" dirty="0" err="1"/>
              <a:t>the</a:t>
            </a:r>
            <a:r>
              <a:rPr lang="tr-TR" dirty="0"/>
              <a:t> </a:t>
            </a:r>
            <a:r>
              <a:rPr lang="tr-TR" i="1" dirty="0" err="1"/>
              <a:t>Princeps</a:t>
            </a:r>
            <a:r>
              <a:rPr lang="tr-TR" i="1" dirty="0"/>
              <a:t> </a:t>
            </a:r>
            <a:r>
              <a:rPr lang="tr-TR" i="1" dirty="0" err="1"/>
              <a:t>mathematicorum</a:t>
            </a:r>
            <a:r>
              <a:rPr lang="tr-TR" dirty="0"/>
              <a:t> (Latin </a:t>
            </a:r>
            <a:r>
              <a:rPr lang="tr-TR" dirty="0" err="1"/>
              <a:t>for</a:t>
            </a:r>
            <a:r>
              <a:rPr lang="tr-TR" dirty="0"/>
              <a:t> "</a:t>
            </a:r>
            <a:r>
              <a:rPr lang="tr-TR" dirty="0" err="1"/>
              <a:t>the</a:t>
            </a:r>
            <a:r>
              <a:rPr lang="tr-TR" dirty="0"/>
              <a:t> </a:t>
            </a:r>
            <a:r>
              <a:rPr lang="tr-TR" dirty="0" err="1"/>
              <a:t>foremost</a:t>
            </a:r>
            <a:r>
              <a:rPr lang="tr-TR" dirty="0"/>
              <a:t> of </a:t>
            </a:r>
            <a:r>
              <a:rPr lang="tr-TR" dirty="0" err="1"/>
              <a:t>mathematicians</a:t>
            </a:r>
            <a:r>
              <a:rPr lang="tr-TR" dirty="0"/>
              <a:t>").</a:t>
            </a:r>
          </a:p>
          <a:p>
            <a:r>
              <a:rPr lang="tr-TR" b="1" dirty="0" err="1"/>
              <a:t>Middle</a:t>
            </a:r>
            <a:r>
              <a:rPr lang="tr-TR" b="1" dirty="0"/>
              <a:t>: Gabriel </a:t>
            </a:r>
            <a:r>
              <a:rPr lang="tr-TR" b="1" dirty="0" err="1"/>
              <a:t>Cramer</a:t>
            </a:r>
            <a:r>
              <a:rPr lang="tr-TR" b="1" dirty="0"/>
              <a:t> (1704–1752)</a:t>
            </a:r>
            <a:r>
              <a:rPr lang="tr-TR" dirty="0"/>
              <a:t> A </a:t>
            </a:r>
            <a:r>
              <a:rPr lang="tr-TR" dirty="0" err="1"/>
              <a:t>Swiss</a:t>
            </a:r>
            <a:r>
              <a:rPr lang="tr-TR" dirty="0"/>
              <a:t> </a:t>
            </a:r>
            <a:r>
              <a:rPr lang="tr-TR" dirty="0" err="1"/>
              <a:t>mathematician</a:t>
            </a:r>
            <a:r>
              <a:rPr lang="tr-TR" dirty="0"/>
              <a:t> </a:t>
            </a:r>
            <a:r>
              <a:rPr lang="tr-TR" dirty="0" err="1"/>
              <a:t>from</a:t>
            </a:r>
            <a:r>
              <a:rPr lang="tr-TR" dirty="0"/>
              <a:t> </a:t>
            </a:r>
            <a:r>
              <a:rPr lang="tr-TR" dirty="0" err="1"/>
              <a:t>Geneva</a:t>
            </a:r>
            <a:r>
              <a:rPr lang="tr-TR" dirty="0"/>
              <a:t>. He is </a:t>
            </a:r>
            <a:r>
              <a:rPr lang="tr-TR" dirty="0" err="1"/>
              <a:t>best</a:t>
            </a:r>
            <a:r>
              <a:rPr lang="tr-TR" dirty="0"/>
              <a:t> </a:t>
            </a:r>
            <a:r>
              <a:rPr lang="tr-TR" dirty="0" err="1"/>
              <a:t>known</a:t>
            </a:r>
            <a:r>
              <a:rPr lang="tr-TR" dirty="0"/>
              <a:t> </a:t>
            </a:r>
            <a:r>
              <a:rPr lang="tr-TR" dirty="0" err="1"/>
              <a:t>for</a:t>
            </a:r>
            <a:r>
              <a:rPr lang="tr-TR" dirty="0"/>
              <a:t> his </a:t>
            </a:r>
            <a:r>
              <a:rPr lang="tr-TR" dirty="0" err="1"/>
              <a:t>work</a:t>
            </a:r>
            <a:r>
              <a:rPr lang="tr-TR" dirty="0"/>
              <a:t> on </a:t>
            </a:r>
            <a:r>
              <a:rPr lang="tr-TR" dirty="0" err="1"/>
              <a:t>algebra</a:t>
            </a:r>
            <a:r>
              <a:rPr lang="tr-TR" dirty="0"/>
              <a:t> </a:t>
            </a:r>
            <a:r>
              <a:rPr lang="tr-TR" dirty="0" err="1"/>
              <a:t>and</a:t>
            </a:r>
            <a:r>
              <a:rPr lang="tr-TR" dirty="0"/>
              <a:t> </a:t>
            </a:r>
            <a:r>
              <a:rPr lang="tr-TR" dirty="0" err="1"/>
              <a:t>geometry</a:t>
            </a:r>
            <a:r>
              <a:rPr lang="tr-TR" dirty="0"/>
              <a:t>. His </a:t>
            </a:r>
            <a:r>
              <a:rPr lang="tr-TR" dirty="0" err="1"/>
              <a:t>most</a:t>
            </a:r>
            <a:r>
              <a:rPr lang="tr-TR" dirty="0"/>
              <a:t> </a:t>
            </a:r>
            <a:r>
              <a:rPr lang="tr-TR" dirty="0" err="1"/>
              <a:t>famous</a:t>
            </a:r>
            <a:r>
              <a:rPr lang="tr-TR" dirty="0"/>
              <a:t> </a:t>
            </a:r>
            <a:r>
              <a:rPr lang="tr-TR" dirty="0" err="1"/>
              <a:t>contribution</a:t>
            </a:r>
            <a:r>
              <a:rPr lang="tr-TR" dirty="0"/>
              <a:t> is </a:t>
            </a:r>
            <a:r>
              <a:rPr lang="tr-TR" b="1" dirty="0" err="1"/>
              <a:t>Cramer's</a:t>
            </a:r>
            <a:r>
              <a:rPr lang="tr-TR" b="1" dirty="0"/>
              <a:t> </a:t>
            </a:r>
            <a:r>
              <a:rPr lang="tr-TR" b="1" dirty="0" err="1"/>
              <a:t>rule</a:t>
            </a:r>
            <a:r>
              <a:rPr lang="tr-TR" dirty="0"/>
              <a:t>, a </a:t>
            </a:r>
            <a:r>
              <a:rPr lang="tr-TR" dirty="0" err="1"/>
              <a:t>method</a:t>
            </a:r>
            <a:r>
              <a:rPr lang="tr-TR" dirty="0"/>
              <a:t> </a:t>
            </a:r>
            <a:r>
              <a:rPr lang="tr-TR" dirty="0" err="1"/>
              <a:t>for</a:t>
            </a:r>
            <a:r>
              <a:rPr lang="tr-TR" dirty="0"/>
              <a:t> </a:t>
            </a:r>
            <a:r>
              <a:rPr lang="tr-TR" dirty="0" err="1"/>
              <a:t>solving</a:t>
            </a:r>
            <a:r>
              <a:rPr lang="tr-TR" dirty="0"/>
              <a:t> </a:t>
            </a:r>
            <a:r>
              <a:rPr lang="tr-TR" dirty="0" err="1"/>
              <a:t>systems</a:t>
            </a:r>
            <a:r>
              <a:rPr lang="tr-TR" dirty="0"/>
              <a:t> of </a:t>
            </a:r>
            <a:r>
              <a:rPr lang="tr-TR" dirty="0" err="1"/>
              <a:t>linear</a:t>
            </a:r>
            <a:r>
              <a:rPr lang="tr-TR" dirty="0"/>
              <a:t> </a:t>
            </a:r>
            <a:r>
              <a:rPr lang="tr-TR" dirty="0" err="1"/>
              <a:t>equations</a:t>
            </a:r>
            <a:r>
              <a:rPr lang="tr-TR" dirty="0"/>
              <a:t> </a:t>
            </a:r>
            <a:r>
              <a:rPr lang="tr-TR" dirty="0" err="1"/>
              <a:t>using</a:t>
            </a:r>
            <a:r>
              <a:rPr lang="tr-TR" dirty="0"/>
              <a:t> </a:t>
            </a:r>
            <a:r>
              <a:rPr lang="tr-TR" dirty="0" err="1"/>
              <a:t>determinants</a:t>
            </a:r>
            <a:r>
              <a:rPr lang="tr-TR" dirty="0"/>
              <a:t>. </a:t>
            </a:r>
            <a:r>
              <a:rPr lang="tr-TR" dirty="0" err="1"/>
              <a:t>The</a:t>
            </a:r>
            <a:r>
              <a:rPr lang="tr-TR" dirty="0"/>
              <a:t> </a:t>
            </a:r>
            <a:r>
              <a:rPr lang="tr-TR" dirty="0" err="1"/>
              <a:t>text</a:t>
            </a:r>
            <a:r>
              <a:rPr lang="tr-TR" dirty="0"/>
              <a:t> "GAB. CRAM" </a:t>
            </a:r>
            <a:r>
              <a:rPr lang="tr-TR" dirty="0" err="1"/>
              <a:t>above</a:t>
            </a:r>
            <a:r>
              <a:rPr lang="tr-TR" dirty="0"/>
              <a:t> </a:t>
            </a:r>
            <a:r>
              <a:rPr lang="tr-TR" dirty="0" err="1"/>
              <a:t>the</a:t>
            </a:r>
            <a:r>
              <a:rPr lang="tr-TR" dirty="0"/>
              <a:t> </a:t>
            </a:r>
            <a:r>
              <a:rPr lang="tr-TR" dirty="0" err="1"/>
              <a:t>portrait</a:t>
            </a:r>
            <a:r>
              <a:rPr lang="tr-TR" dirty="0"/>
              <a:t> is an </a:t>
            </a:r>
            <a:r>
              <a:rPr lang="tr-TR" dirty="0" err="1"/>
              <a:t>abbreviation</a:t>
            </a:r>
            <a:r>
              <a:rPr lang="tr-TR" dirty="0"/>
              <a:t> of his name.</a:t>
            </a:r>
          </a:p>
          <a:p>
            <a:r>
              <a:rPr lang="tr-TR" b="1" dirty="0"/>
              <a:t>Right: Arthur </a:t>
            </a:r>
            <a:r>
              <a:rPr lang="tr-TR" b="1" dirty="0" err="1"/>
              <a:t>Cayley</a:t>
            </a:r>
            <a:r>
              <a:rPr lang="tr-TR" b="1" dirty="0"/>
              <a:t> (1821–1895)</a:t>
            </a:r>
            <a:r>
              <a:rPr lang="tr-TR" dirty="0"/>
              <a:t> A British </a:t>
            </a:r>
            <a:r>
              <a:rPr lang="tr-TR" dirty="0" err="1"/>
              <a:t>mathematician</a:t>
            </a:r>
            <a:r>
              <a:rPr lang="tr-TR" dirty="0"/>
              <a:t> </a:t>
            </a:r>
            <a:r>
              <a:rPr lang="tr-TR" dirty="0" err="1"/>
              <a:t>and</a:t>
            </a:r>
            <a:r>
              <a:rPr lang="tr-TR" dirty="0"/>
              <a:t> </a:t>
            </a:r>
            <a:r>
              <a:rPr lang="tr-TR" dirty="0" err="1"/>
              <a:t>one</a:t>
            </a:r>
            <a:r>
              <a:rPr lang="tr-TR" dirty="0"/>
              <a:t> of </a:t>
            </a:r>
            <a:r>
              <a:rPr lang="tr-TR" dirty="0" err="1"/>
              <a:t>the</a:t>
            </a:r>
            <a:r>
              <a:rPr lang="tr-TR" dirty="0"/>
              <a:t> </a:t>
            </a:r>
            <a:r>
              <a:rPr lang="tr-TR" dirty="0" err="1"/>
              <a:t>founders</a:t>
            </a:r>
            <a:r>
              <a:rPr lang="tr-TR" dirty="0"/>
              <a:t> of </a:t>
            </a:r>
            <a:r>
              <a:rPr lang="tr-TR" dirty="0" err="1"/>
              <a:t>the</a:t>
            </a:r>
            <a:r>
              <a:rPr lang="tr-TR" dirty="0"/>
              <a:t> modern British </a:t>
            </a:r>
            <a:r>
              <a:rPr lang="tr-TR" dirty="0" err="1"/>
              <a:t>school</a:t>
            </a:r>
            <a:r>
              <a:rPr lang="tr-TR" dirty="0"/>
              <a:t> of </a:t>
            </a:r>
            <a:r>
              <a:rPr lang="tr-TR" dirty="0" err="1"/>
              <a:t>pure</a:t>
            </a:r>
            <a:r>
              <a:rPr lang="tr-TR" dirty="0"/>
              <a:t> </a:t>
            </a:r>
            <a:r>
              <a:rPr lang="tr-TR" dirty="0" err="1"/>
              <a:t>mathematics</a:t>
            </a:r>
            <a:r>
              <a:rPr lang="tr-TR" dirty="0"/>
              <a:t>. He is </a:t>
            </a:r>
            <a:r>
              <a:rPr lang="tr-TR" dirty="0" err="1"/>
              <a:t>best</a:t>
            </a:r>
            <a:r>
              <a:rPr lang="tr-TR" dirty="0"/>
              <a:t> </a:t>
            </a:r>
            <a:r>
              <a:rPr lang="tr-TR" dirty="0" err="1"/>
              <a:t>known</a:t>
            </a:r>
            <a:r>
              <a:rPr lang="tr-TR" dirty="0"/>
              <a:t> </a:t>
            </a:r>
            <a:r>
              <a:rPr lang="tr-TR" dirty="0" err="1"/>
              <a:t>for</a:t>
            </a:r>
            <a:r>
              <a:rPr lang="tr-TR" dirty="0"/>
              <a:t> </a:t>
            </a:r>
            <a:r>
              <a:rPr lang="tr-TR" dirty="0" err="1"/>
              <a:t>developing</a:t>
            </a:r>
            <a:r>
              <a:rPr lang="tr-TR" dirty="0"/>
              <a:t> </a:t>
            </a:r>
            <a:r>
              <a:rPr lang="tr-TR" dirty="0" err="1"/>
              <a:t>the</a:t>
            </a:r>
            <a:r>
              <a:rPr lang="tr-TR" dirty="0"/>
              <a:t> </a:t>
            </a:r>
            <a:r>
              <a:rPr lang="tr-TR" dirty="0" err="1"/>
              <a:t>algebra</a:t>
            </a:r>
            <a:r>
              <a:rPr lang="tr-TR" dirty="0"/>
              <a:t> of </a:t>
            </a:r>
            <a:r>
              <a:rPr lang="tr-TR" dirty="0" err="1"/>
              <a:t>matrices</a:t>
            </a:r>
            <a:r>
              <a:rPr lang="tr-TR" dirty="0"/>
              <a:t> </a:t>
            </a:r>
            <a:r>
              <a:rPr lang="tr-TR" dirty="0" err="1"/>
              <a:t>and</a:t>
            </a:r>
            <a:r>
              <a:rPr lang="tr-TR" dirty="0"/>
              <a:t> </a:t>
            </a:r>
            <a:r>
              <a:rPr lang="tr-TR" dirty="0" err="1"/>
              <a:t>for</a:t>
            </a:r>
            <a:r>
              <a:rPr lang="tr-TR" dirty="0"/>
              <a:t> his </a:t>
            </a:r>
            <a:r>
              <a:rPr lang="tr-TR" dirty="0" err="1"/>
              <a:t>work</a:t>
            </a:r>
            <a:r>
              <a:rPr lang="tr-TR" dirty="0"/>
              <a:t> in </a:t>
            </a:r>
            <a:r>
              <a:rPr lang="tr-TR" dirty="0" err="1"/>
              <a:t>group</a:t>
            </a:r>
            <a:r>
              <a:rPr lang="tr-TR" dirty="0"/>
              <a:t> </a:t>
            </a:r>
            <a:r>
              <a:rPr lang="tr-TR" dirty="0" err="1"/>
              <a:t>theory</a:t>
            </a:r>
            <a:r>
              <a:rPr lang="tr-TR" dirty="0"/>
              <a:t>, </a:t>
            </a:r>
            <a:r>
              <a:rPr lang="tr-TR" dirty="0" err="1"/>
              <a:t>including</a:t>
            </a:r>
            <a:r>
              <a:rPr lang="tr-TR" dirty="0"/>
              <a:t> </a:t>
            </a:r>
            <a:r>
              <a:rPr lang="tr-TR" dirty="0" err="1"/>
              <a:t>proving</a:t>
            </a:r>
            <a:r>
              <a:rPr lang="tr-TR" dirty="0"/>
              <a:t> </a:t>
            </a:r>
            <a:r>
              <a:rPr lang="tr-TR" b="1" dirty="0" err="1"/>
              <a:t>Cayley's</a:t>
            </a:r>
            <a:r>
              <a:rPr lang="tr-TR" b="1" dirty="0"/>
              <a:t> </a:t>
            </a:r>
            <a:r>
              <a:rPr lang="tr-TR" b="1" dirty="0" err="1"/>
              <a:t>theorem</a:t>
            </a:r>
            <a:r>
              <a:rPr lang="tr-TR" dirty="0"/>
              <a:t>.</a:t>
            </a:r>
          </a:p>
          <a:p>
            <a:r>
              <a:rPr lang="tr-TR" b="1" dirty="0" err="1"/>
              <a:t>Bottom</a:t>
            </a:r>
            <a:r>
              <a:rPr lang="tr-TR" b="1" dirty="0"/>
              <a:t> </a:t>
            </a:r>
            <a:r>
              <a:rPr lang="tr-TR" b="1" dirty="0" err="1"/>
              <a:t>Row</a:t>
            </a:r>
            <a:endParaRPr lang="tr-TR" b="1" dirty="0"/>
          </a:p>
          <a:p>
            <a:r>
              <a:rPr lang="tr-TR" b="1" dirty="0" err="1"/>
              <a:t>Left</a:t>
            </a:r>
            <a:r>
              <a:rPr lang="tr-TR" b="1" dirty="0"/>
              <a:t>: </a:t>
            </a:r>
            <a:r>
              <a:rPr lang="tr-TR" b="1" dirty="0" err="1"/>
              <a:t>Leonhard</a:t>
            </a:r>
            <a:r>
              <a:rPr lang="tr-TR" b="1" dirty="0"/>
              <a:t> </a:t>
            </a:r>
            <a:r>
              <a:rPr lang="tr-TR" b="1" dirty="0" err="1"/>
              <a:t>Euler</a:t>
            </a:r>
            <a:r>
              <a:rPr lang="tr-TR" b="1" dirty="0"/>
              <a:t> (1707–1783)</a:t>
            </a:r>
            <a:r>
              <a:rPr lang="tr-TR" dirty="0"/>
              <a:t> A </a:t>
            </a:r>
            <a:r>
              <a:rPr lang="tr-TR" dirty="0" err="1"/>
              <a:t>Swiss</a:t>
            </a:r>
            <a:r>
              <a:rPr lang="tr-TR" dirty="0"/>
              <a:t> </a:t>
            </a:r>
            <a:r>
              <a:rPr lang="tr-TR" dirty="0" err="1"/>
              <a:t>mathematician</a:t>
            </a:r>
            <a:r>
              <a:rPr lang="tr-TR" dirty="0"/>
              <a:t>, </a:t>
            </a:r>
            <a:r>
              <a:rPr lang="tr-TR" dirty="0" err="1"/>
              <a:t>physicist</a:t>
            </a:r>
            <a:r>
              <a:rPr lang="tr-TR" dirty="0"/>
              <a:t>, </a:t>
            </a:r>
            <a:r>
              <a:rPr lang="tr-TR" dirty="0" err="1"/>
              <a:t>astronomer</a:t>
            </a:r>
            <a:r>
              <a:rPr lang="tr-TR" dirty="0"/>
              <a:t>, </a:t>
            </a:r>
            <a:r>
              <a:rPr lang="tr-TR" dirty="0" err="1"/>
              <a:t>geographer</a:t>
            </a:r>
            <a:r>
              <a:rPr lang="tr-TR" dirty="0"/>
              <a:t>, </a:t>
            </a:r>
            <a:r>
              <a:rPr lang="tr-TR" dirty="0" err="1"/>
              <a:t>logician</a:t>
            </a:r>
            <a:r>
              <a:rPr lang="tr-TR" dirty="0"/>
              <a:t>, </a:t>
            </a:r>
            <a:r>
              <a:rPr lang="tr-TR" dirty="0" err="1"/>
              <a:t>and</a:t>
            </a:r>
            <a:r>
              <a:rPr lang="tr-TR" dirty="0"/>
              <a:t> </a:t>
            </a:r>
            <a:r>
              <a:rPr lang="tr-TR" dirty="0" err="1"/>
              <a:t>engineer</a:t>
            </a:r>
            <a:r>
              <a:rPr lang="tr-TR" dirty="0"/>
              <a:t> </a:t>
            </a:r>
            <a:r>
              <a:rPr lang="tr-TR" dirty="0" err="1"/>
              <a:t>who</a:t>
            </a:r>
            <a:r>
              <a:rPr lang="tr-TR" dirty="0"/>
              <a:t> </a:t>
            </a:r>
            <a:r>
              <a:rPr lang="tr-TR" dirty="0" err="1"/>
              <a:t>made</a:t>
            </a:r>
            <a:r>
              <a:rPr lang="tr-TR" dirty="0"/>
              <a:t> </a:t>
            </a:r>
            <a:r>
              <a:rPr lang="tr-TR" dirty="0" err="1"/>
              <a:t>seminal</a:t>
            </a:r>
            <a:r>
              <a:rPr lang="tr-TR" dirty="0"/>
              <a:t> </a:t>
            </a:r>
            <a:r>
              <a:rPr lang="tr-TR" dirty="0" err="1"/>
              <a:t>discoveries</a:t>
            </a:r>
            <a:r>
              <a:rPr lang="tr-TR" dirty="0"/>
              <a:t> in </a:t>
            </a:r>
            <a:r>
              <a:rPr lang="tr-TR" dirty="0" err="1"/>
              <a:t>many</a:t>
            </a:r>
            <a:r>
              <a:rPr lang="tr-TR" dirty="0"/>
              <a:t> </a:t>
            </a:r>
            <a:r>
              <a:rPr lang="tr-TR" dirty="0" err="1"/>
              <a:t>branches</a:t>
            </a:r>
            <a:r>
              <a:rPr lang="tr-TR" dirty="0"/>
              <a:t> of </a:t>
            </a:r>
            <a:r>
              <a:rPr lang="tr-TR" dirty="0" err="1"/>
              <a:t>mathematics</a:t>
            </a:r>
            <a:r>
              <a:rPr lang="tr-TR" dirty="0"/>
              <a:t>, </a:t>
            </a:r>
            <a:r>
              <a:rPr lang="tr-TR" dirty="0" err="1"/>
              <a:t>such</a:t>
            </a:r>
            <a:r>
              <a:rPr lang="tr-TR" dirty="0"/>
              <a:t> as </a:t>
            </a:r>
            <a:r>
              <a:rPr lang="tr-TR" dirty="0" err="1"/>
              <a:t>infinitesimal</a:t>
            </a:r>
            <a:r>
              <a:rPr lang="tr-TR" dirty="0"/>
              <a:t> </a:t>
            </a:r>
            <a:r>
              <a:rPr lang="tr-TR" dirty="0" err="1"/>
              <a:t>calculus</a:t>
            </a:r>
            <a:r>
              <a:rPr lang="tr-TR" dirty="0"/>
              <a:t> </a:t>
            </a:r>
            <a:r>
              <a:rPr lang="tr-TR" dirty="0" err="1"/>
              <a:t>and</a:t>
            </a:r>
            <a:r>
              <a:rPr lang="tr-TR" dirty="0"/>
              <a:t> </a:t>
            </a:r>
            <a:r>
              <a:rPr lang="tr-TR" dirty="0" err="1"/>
              <a:t>graph</a:t>
            </a:r>
            <a:r>
              <a:rPr lang="tr-TR" dirty="0"/>
              <a:t> </a:t>
            </a:r>
            <a:r>
              <a:rPr lang="tr-TR" dirty="0" err="1"/>
              <a:t>theory</a:t>
            </a:r>
            <a:r>
              <a:rPr lang="tr-TR" dirty="0"/>
              <a:t>. He </a:t>
            </a:r>
            <a:r>
              <a:rPr lang="tr-TR" dirty="0" err="1"/>
              <a:t>also</a:t>
            </a:r>
            <a:r>
              <a:rPr lang="tr-TR" dirty="0"/>
              <a:t> </a:t>
            </a:r>
            <a:r>
              <a:rPr lang="tr-TR" dirty="0" err="1"/>
              <a:t>introduced</a:t>
            </a:r>
            <a:r>
              <a:rPr lang="tr-TR" dirty="0"/>
              <a:t> </a:t>
            </a:r>
            <a:r>
              <a:rPr lang="tr-TR" dirty="0" err="1"/>
              <a:t>much</a:t>
            </a:r>
            <a:r>
              <a:rPr lang="tr-TR" dirty="0"/>
              <a:t> of </a:t>
            </a:r>
            <a:r>
              <a:rPr lang="tr-TR" dirty="0" err="1"/>
              <a:t>the</a:t>
            </a:r>
            <a:r>
              <a:rPr lang="tr-TR" dirty="0"/>
              <a:t> modern </a:t>
            </a:r>
            <a:r>
              <a:rPr lang="tr-TR" dirty="0" err="1"/>
              <a:t>mathematical</a:t>
            </a:r>
            <a:r>
              <a:rPr lang="tr-TR" dirty="0"/>
              <a:t> </a:t>
            </a:r>
            <a:r>
              <a:rPr lang="tr-TR" dirty="0" err="1"/>
              <a:t>terminology</a:t>
            </a:r>
            <a:r>
              <a:rPr lang="tr-TR" dirty="0"/>
              <a:t> </a:t>
            </a:r>
            <a:r>
              <a:rPr lang="tr-TR" dirty="0" err="1"/>
              <a:t>and</a:t>
            </a:r>
            <a:r>
              <a:rPr lang="tr-TR" dirty="0"/>
              <a:t> </a:t>
            </a:r>
            <a:r>
              <a:rPr lang="tr-TR" dirty="0" err="1"/>
              <a:t>notation</a:t>
            </a:r>
            <a:r>
              <a:rPr lang="tr-TR" dirty="0"/>
              <a:t>, </a:t>
            </a:r>
            <a:r>
              <a:rPr lang="tr-TR" dirty="0" err="1"/>
              <a:t>including</a:t>
            </a:r>
            <a:r>
              <a:rPr lang="tr-TR" dirty="0"/>
              <a:t> </a:t>
            </a:r>
            <a:r>
              <a:rPr lang="tr-TR" dirty="0" err="1"/>
              <a:t>the</a:t>
            </a:r>
            <a:r>
              <a:rPr lang="tr-TR" dirty="0"/>
              <a:t> </a:t>
            </a:r>
            <a:r>
              <a:rPr lang="tr-TR" dirty="0" err="1"/>
              <a:t>notion</a:t>
            </a:r>
            <a:r>
              <a:rPr lang="tr-TR" dirty="0"/>
              <a:t> of a </a:t>
            </a:r>
            <a:r>
              <a:rPr lang="tr-TR" dirty="0" err="1"/>
              <a:t>mathematical</a:t>
            </a:r>
            <a:r>
              <a:rPr lang="tr-TR" dirty="0"/>
              <a:t> </a:t>
            </a:r>
            <a:r>
              <a:rPr lang="tr-TR" dirty="0" err="1"/>
              <a:t>function</a:t>
            </a:r>
            <a:r>
              <a:rPr lang="tr-TR" dirty="0"/>
              <a:t>, </a:t>
            </a:r>
            <a:r>
              <a:rPr lang="tr-TR" dirty="0">
                <a:effectLst/>
              </a:rPr>
              <a:t>f</a:t>
            </a:r>
            <a:r>
              <a:rPr lang="tr-TR" dirty="0"/>
              <a:t>(x), </a:t>
            </a:r>
            <a:r>
              <a:rPr lang="tr-TR" dirty="0" err="1"/>
              <a:t>and</a:t>
            </a:r>
            <a:r>
              <a:rPr lang="tr-TR" dirty="0"/>
              <a:t> </a:t>
            </a:r>
            <a:r>
              <a:rPr lang="tr-TR" dirty="0" err="1"/>
              <a:t>the</a:t>
            </a:r>
            <a:r>
              <a:rPr lang="tr-TR" dirty="0"/>
              <a:t> </a:t>
            </a:r>
            <a:r>
              <a:rPr lang="tr-TR" dirty="0" err="1"/>
              <a:t>symbol</a:t>
            </a:r>
            <a:r>
              <a:rPr lang="tr-TR" dirty="0"/>
              <a:t> </a:t>
            </a:r>
            <a:r>
              <a:rPr lang="tr-TR" dirty="0" err="1"/>
              <a:t>for</a:t>
            </a:r>
            <a:r>
              <a:rPr lang="tr-TR" dirty="0"/>
              <a:t> </a:t>
            </a:r>
            <a:r>
              <a:rPr lang="tr-TR" dirty="0" err="1"/>
              <a:t>the</a:t>
            </a:r>
            <a:r>
              <a:rPr lang="tr-TR" dirty="0"/>
              <a:t> </a:t>
            </a:r>
            <a:r>
              <a:rPr lang="tr-TR" dirty="0" err="1"/>
              <a:t>base</a:t>
            </a:r>
            <a:r>
              <a:rPr lang="tr-TR" dirty="0"/>
              <a:t> of </a:t>
            </a:r>
            <a:r>
              <a:rPr lang="tr-TR" dirty="0" err="1"/>
              <a:t>the</a:t>
            </a:r>
            <a:r>
              <a:rPr lang="tr-TR" dirty="0"/>
              <a:t> </a:t>
            </a:r>
            <a:r>
              <a:rPr lang="tr-TR" dirty="0" err="1"/>
              <a:t>natural</a:t>
            </a:r>
            <a:r>
              <a:rPr lang="tr-TR" dirty="0"/>
              <a:t> </a:t>
            </a:r>
            <a:r>
              <a:rPr lang="tr-TR" dirty="0" err="1"/>
              <a:t>logarithm</a:t>
            </a:r>
            <a:r>
              <a:rPr lang="tr-TR" dirty="0"/>
              <a:t>, e.</a:t>
            </a:r>
          </a:p>
          <a:p>
            <a:r>
              <a:rPr lang="tr-TR" b="1" dirty="0" err="1"/>
              <a:t>Middle</a:t>
            </a:r>
            <a:r>
              <a:rPr lang="tr-TR" b="1" dirty="0"/>
              <a:t>: René Descartes (1596–1650)</a:t>
            </a:r>
            <a:r>
              <a:rPr lang="tr-TR" dirty="0"/>
              <a:t> A French </a:t>
            </a:r>
            <a:r>
              <a:rPr lang="tr-TR" dirty="0" err="1"/>
              <a:t>philosopher</a:t>
            </a:r>
            <a:r>
              <a:rPr lang="tr-TR" dirty="0"/>
              <a:t>, </a:t>
            </a:r>
            <a:r>
              <a:rPr lang="tr-TR" dirty="0" err="1"/>
              <a:t>mathematician</a:t>
            </a:r>
            <a:r>
              <a:rPr lang="tr-TR" dirty="0"/>
              <a:t>, </a:t>
            </a:r>
            <a:r>
              <a:rPr lang="tr-TR" dirty="0" err="1"/>
              <a:t>and</a:t>
            </a:r>
            <a:r>
              <a:rPr lang="tr-TR" dirty="0"/>
              <a:t> </a:t>
            </a:r>
            <a:r>
              <a:rPr lang="tr-TR" dirty="0" err="1"/>
              <a:t>scientist</a:t>
            </a:r>
            <a:r>
              <a:rPr lang="tr-TR" dirty="0"/>
              <a:t>. </a:t>
            </a:r>
            <a:r>
              <a:rPr lang="tr-TR" dirty="0" err="1"/>
              <a:t>Dubbed</a:t>
            </a:r>
            <a:r>
              <a:rPr lang="tr-TR" dirty="0"/>
              <a:t> </a:t>
            </a:r>
            <a:r>
              <a:rPr lang="tr-TR" dirty="0" err="1"/>
              <a:t>the</a:t>
            </a:r>
            <a:r>
              <a:rPr lang="tr-TR" dirty="0"/>
              <a:t> "</a:t>
            </a:r>
            <a:r>
              <a:rPr lang="tr-TR" dirty="0" err="1"/>
              <a:t>Father</a:t>
            </a:r>
            <a:r>
              <a:rPr lang="tr-TR" dirty="0"/>
              <a:t> of Modern </a:t>
            </a:r>
            <a:r>
              <a:rPr lang="tr-TR" dirty="0" err="1"/>
              <a:t>Philosophy</a:t>
            </a:r>
            <a:r>
              <a:rPr lang="tr-TR" dirty="0"/>
              <a:t>," he is </a:t>
            </a:r>
            <a:r>
              <a:rPr lang="tr-TR" dirty="0" err="1"/>
              <a:t>also</a:t>
            </a:r>
            <a:r>
              <a:rPr lang="tr-TR" dirty="0"/>
              <a:t> </a:t>
            </a:r>
            <a:r>
              <a:rPr lang="tr-TR" dirty="0" err="1"/>
              <a:t>famous</a:t>
            </a:r>
            <a:r>
              <a:rPr lang="tr-TR" dirty="0"/>
              <a:t> </a:t>
            </a:r>
            <a:r>
              <a:rPr lang="tr-TR" dirty="0" err="1"/>
              <a:t>for</a:t>
            </a:r>
            <a:r>
              <a:rPr lang="tr-TR" dirty="0"/>
              <a:t> </a:t>
            </a:r>
            <a:r>
              <a:rPr lang="tr-TR" dirty="0" err="1"/>
              <a:t>creating</a:t>
            </a:r>
            <a:r>
              <a:rPr lang="tr-TR" dirty="0"/>
              <a:t> </a:t>
            </a:r>
            <a:r>
              <a:rPr lang="tr-TR" dirty="0" err="1"/>
              <a:t>the</a:t>
            </a:r>
            <a:r>
              <a:rPr lang="tr-TR" dirty="0"/>
              <a:t> </a:t>
            </a:r>
            <a:r>
              <a:rPr lang="tr-TR" b="1" dirty="0" err="1"/>
              <a:t>Cartesian</a:t>
            </a:r>
            <a:r>
              <a:rPr lang="tr-TR" b="1" dirty="0"/>
              <a:t> </a:t>
            </a:r>
            <a:r>
              <a:rPr lang="tr-TR" b="1" dirty="0" err="1"/>
              <a:t>coordinate</a:t>
            </a:r>
            <a:r>
              <a:rPr lang="tr-TR" b="1" dirty="0"/>
              <a:t> </a:t>
            </a:r>
            <a:r>
              <a:rPr lang="tr-TR" b="1" dirty="0" err="1"/>
              <a:t>system</a:t>
            </a:r>
            <a:r>
              <a:rPr lang="tr-TR" dirty="0"/>
              <a:t>, </a:t>
            </a:r>
            <a:r>
              <a:rPr lang="tr-TR" dirty="0" err="1"/>
              <a:t>which</a:t>
            </a:r>
            <a:r>
              <a:rPr lang="tr-TR" dirty="0"/>
              <a:t> </a:t>
            </a:r>
            <a:r>
              <a:rPr lang="tr-TR" dirty="0" err="1"/>
              <a:t>allows</a:t>
            </a:r>
            <a:r>
              <a:rPr lang="tr-TR" dirty="0"/>
              <a:t> </a:t>
            </a:r>
            <a:r>
              <a:rPr lang="tr-TR" dirty="0" err="1"/>
              <a:t>for</a:t>
            </a:r>
            <a:r>
              <a:rPr lang="tr-TR" dirty="0"/>
              <a:t> </a:t>
            </a:r>
            <a:r>
              <a:rPr lang="tr-TR" dirty="0" err="1"/>
              <a:t>the</a:t>
            </a:r>
            <a:r>
              <a:rPr lang="tr-TR" dirty="0"/>
              <a:t> </a:t>
            </a:r>
            <a:r>
              <a:rPr lang="tr-TR" dirty="0" err="1"/>
              <a:t>representation</a:t>
            </a:r>
            <a:r>
              <a:rPr lang="tr-TR" dirty="0"/>
              <a:t> of </a:t>
            </a:r>
            <a:r>
              <a:rPr lang="tr-TR" dirty="0" err="1"/>
              <a:t>geometric</a:t>
            </a:r>
            <a:r>
              <a:rPr lang="tr-TR" dirty="0"/>
              <a:t> </a:t>
            </a:r>
            <a:r>
              <a:rPr lang="tr-TR" dirty="0" err="1"/>
              <a:t>shapes</a:t>
            </a:r>
            <a:r>
              <a:rPr lang="tr-TR" dirty="0"/>
              <a:t> in a </a:t>
            </a:r>
            <a:r>
              <a:rPr lang="tr-TR" dirty="0" err="1"/>
              <a:t>numerical</a:t>
            </a:r>
            <a:r>
              <a:rPr lang="tr-TR" dirty="0"/>
              <a:t> </a:t>
            </a:r>
            <a:r>
              <a:rPr lang="tr-TR" dirty="0" err="1"/>
              <a:t>or</a:t>
            </a:r>
            <a:r>
              <a:rPr lang="tr-TR" dirty="0"/>
              <a:t> </a:t>
            </a:r>
            <a:r>
              <a:rPr lang="tr-TR" dirty="0" err="1"/>
              <a:t>algebraic</a:t>
            </a:r>
            <a:r>
              <a:rPr lang="tr-TR" dirty="0"/>
              <a:t> form, </a:t>
            </a:r>
            <a:r>
              <a:rPr lang="tr-TR" dirty="0" err="1"/>
              <a:t>thus</a:t>
            </a:r>
            <a:r>
              <a:rPr lang="tr-TR" dirty="0"/>
              <a:t> </a:t>
            </a:r>
            <a:r>
              <a:rPr lang="tr-TR" dirty="0" err="1"/>
              <a:t>founding</a:t>
            </a:r>
            <a:r>
              <a:rPr lang="tr-TR" dirty="0"/>
              <a:t> </a:t>
            </a:r>
            <a:r>
              <a:rPr lang="tr-TR" dirty="0" err="1"/>
              <a:t>analytic</a:t>
            </a:r>
            <a:r>
              <a:rPr lang="tr-TR" dirty="0"/>
              <a:t> </a:t>
            </a:r>
            <a:r>
              <a:rPr lang="tr-TR" dirty="0" err="1"/>
              <a:t>geometry</a:t>
            </a:r>
            <a:r>
              <a:rPr lang="tr-TR" dirty="0"/>
              <a:t>.</a:t>
            </a:r>
          </a:p>
          <a:p>
            <a:r>
              <a:rPr lang="tr-TR" b="1" dirty="0"/>
              <a:t>Right: Gottfried Wilhelm Leibniz (1646–1716)</a:t>
            </a:r>
            <a:r>
              <a:rPr lang="tr-TR" dirty="0"/>
              <a:t> A </a:t>
            </a:r>
            <a:r>
              <a:rPr lang="tr-TR" dirty="0" err="1"/>
              <a:t>German</a:t>
            </a:r>
            <a:r>
              <a:rPr lang="tr-TR" dirty="0"/>
              <a:t> </a:t>
            </a:r>
            <a:r>
              <a:rPr lang="tr-TR" dirty="0" err="1"/>
              <a:t>polymath</a:t>
            </a:r>
            <a:r>
              <a:rPr lang="tr-TR" dirty="0"/>
              <a:t> </a:t>
            </a:r>
            <a:r>
              <a:rPr lang="tr-TR" dirty="0" err="1"/>
              <a:t>active</a:t>
            </a:r>
            <a:r>
              <a:rPr lang="tr-TR" dirty="0"/>
              <a:t> as a </a:t>
            </a:r>
            <a:r>
              <a:rPr lang="tr-TR" dirty="0" err="1"/>
              <a:t>mathematician</a:t>
            </a:r>
            <a:r>
              <a:rPr lang="tr-TR" dirty="0"/>
              <a:t>, </a:t>
            </a:r>
            <a:r>
              <a:rPr lang="tr-TR" dirty="0" err="1"/>
              <a:t>philosopher</a:t>
            </a:r>
            <a:r>
              <a:rPr lang="tr-TR" dirty="0"/>
              <a:t>, </a:t>
            </a:r>
            <a:r>
              <a:rPr lang="tr-TR" dirty="0" err="1"/>
              <a:t>scientist</a:t>
            </a:r>
            <a:r>
              <a:rPr lang="tr-TR" dirty="0"/>
              <a:t>, </a:t>
            </a:r>
            <a:r>
              <a:rPr lang="tr-TR" dirty="0" err="1"/>
              <a:t>and</a:t>
            </a:r>
            <a:r>
              <a:rPr lang="tr-TR" dirty="0"/>
              <a:t> diplomat. He is a </a:t>
            </a:r>
            <a:r>
              <a:rPr lang="tr-TR" dirty="0" err="1"/>
              <a:t>prominent</a:t>
            </a:r>
            <a:r>
              <a:rPr lang="tr-TR" dirty="0"/>
              <a:t> </a:t>
            </a:r>
            <a:r>
              <a:rPr lang="tr-TR" dirty="0" err="1"/>
              <a:t>figure</a:t>
            </a:r>
            <a:r>
              <a:rPr lang="tr-TR" dirty="0"/>
              <a:t> in </a:t>
            </a:r>
            <a:r>
              <a:rPr lang="tr-TR" dirty="0" err="1"/>
              <a:t>both</a:t>
            </a:r>
            <a:r>
              <a:rPr lang="tr-TR" dirty="0"/>
              <a:t> </a:t>
            </a:r>
            <a:r>
              <a:rPr lang="tr-TR" dirty="0" err="1"/>
              <a:t>the</a:t>
            </a:r>
            <a:r>
              <a:rPr lang="tr-TR" dirty="0"/>
              <a:t> </a:t>
            </a:r>
            <a:r>
              <a:rPr lang="tr-TR" dirty="0" err="1"/>
              <a:t>history</a:t>
            </a:r>
            <a:r>
              <a:rPr lang="tr-TR" dirty="0"/>
              <a:t> of </a:t>
            </a:r>
            <a:r>
              <a:rPr lang="tr-TR" dirty="0" err="1"/>
              <a:t>philosophy</a:t>
            </a:r>
            <a:r>
              <a:rPr lang="tr-TR" dirty="0"/>
              <a:t> </a:t>
            </a:r>
            <a:r>
              <a:rPr lang="tr-TR" dirty="0" err="1"/>
              <a:t>and</a:t>
            </a:r>
            <a:r>
              <a:rPr lang="tr-TR" dirty="0"/>
              <a:t> </a:t>
            </a:r>
            <a:r>
              <a:rPr lang="tr-TR" dirty="0" err="1"/>
              <a:t>the</a:t>
            </a:r>
            <a:r>
              <a:rPr lang="tr-TR" dirty="0"/>
              <a:t> </a:t>
            </a:r>
            <a:r>
              <a:rPr lang="tr-TR" dirty="0" err="1"/>
              <a:t>history</a:t>
            </a:r>
            <a:r>
              <a:rPr lang="tr-TR" dirty="0"/>
              <a:t> of </a:t>
            </a:r>
            <a:r>
              <a:rPr lang="tr-TR" dirty="0" err="1"/>
              <a:t>mathematics</a:t>
            </a:r>
            <a:r>
              <a:rPr lang="tr-TR" dirty="0"/>
              <a:t>. He </a:t>
            </a:r>
            <a:r>
              <a:rPr lang="tr-TR" dirty="0" err="1"/>
              <a:t>developed</a:t>
            </a:r>
            <a:r>
              <a:rPr lang="tr-TR" dirty="0"/>
              <a:t> </a:t>
            </a:r>
            <a:r>
              <a:rPr lang="tr-TR" dirty="0" err="1"/>
              <a:t>the</a:t>
            </a:r>
            <a:r>
              <a:rPr lang="tr-TR" dirty="0"/>
              <a:t> </a:t>
            </a:r>
            <a:r>
              <a:rPr lang="tr-TR" dirty="0" err="1"/>
              <a:t>infinitesimal</a:t>
            </a:r>
            <a:r>
              <a:rPr lang="tr-TR" dirty="0"/>
              <a:t> </a:t>
            </a:r>
            <a:r>
              <a:rPr lang="tr-TR" b="1" dirty="0" err="1"/>
              <a:t>calculus</a:t>
            </a:r>
            <a:r>
              <a:rPr lang="tr-TR" dirty="0"/>
              <a:t> </a:t>
            </a:r>
            <a:r>
              <a:rPr lang="tr-TR" dirty="0" err="1"/>
              <a:t>independently</a:t>
            </a:r>
            <a:r>
              <a:rPr lang="tr-TR" dirty="0"/>
              <a:t> of Isaac Newton </a:t>
            </a:r>
            <a:r>
              <a:rPr lang="tr-TR" dirty="0" err="1"/>
              <a:t>and</a:t>
            </a:r>
            <a:r>
              <a:rPr lang="tr-TR" dirty="0"/>
              <a:t> his </a:t>
            </a:r>
            <a:r>
              <a:rPr lang="tr-TR" dirty="0" err="1"/>
              <a:t>notation</a:t>
            </a:r>
            <a:r>
              <a:rPr lang="tr-TR" dirty="0"/>
              <a:t> (</a:t>
            </a:r>
            <a:r>
              <a:rPr lang="tr-TR" dirty="0" err="1"/>
              <a:t>like</a:t>
            </a:r>
            <a:r>
              <a:rPr lang="tr-TR" dirty="0"/>
              <a:t> </a:t>
            </a:r>
            <a:r>
              <a:rPr lang="tr-TR" dirty="0" err="1">
                <a:effectLst/>
              </a:rPr>
              <a:t>dxdy</a:t>
            </a:r>
            <a:r>
              <a:rPr lang="tr-TR" dirty="0"/>
              <a:t>​ </a:t>
            </a:r>
            <a:r>
              <a:rPr lang="tr-TR" dirty="0" err="1"/>
              <a:t>for</a:t>
            </a:r>
            <a:r>
              <a:rPr lang="tr-TR" dirty="0"/>
              <a:t> </a:t>
            </a:r>
            <a:r>
              <a:rPr lang="tr-TR" dirty="0" err="1"/>
              <a:t>derivatives</a:t>
            </a:r>
            <a:r>
              <a:rPr lang="tr-TR" dirty="0"/>
              <a:t>) has </a:t>
            </a:r>
            <a:r>
              <a:rPr lang="tr-TR" dirty="0" err="1"/>
              <a:t>been</a:t>
            </a:r>
            <a:r>
              <a:rPr lang="tr-TR" dirty="0"/>
              <a:t> </a:t>
            </a:r>
            <a:r>
              <a:rPr lang="tr-TR" dirty="0" err="1"/>
              <a:t>widely</a:t>
            </a:r>
            <a:r>
              <a:rPr lang="tr-TR" dirty="0"/>
              <a:t> </a:t>
            </a:r>
            <a:r>
              <a:rPr lang="tr-TR" dirty="0" err="1"/>
              <a:t>used</a:t>
            </a:r>
            <a:r>
              <a:rPr lang="tr-TR" dirty="0"/>
              <a:t> ever since.</a:t>
            </a:r>
          </a:p>
          <a:p>
            <a:endParaRPr lang="en-US" dirty="0"/>
          </a:p>
        </p:txBody>
      </p:sp>
      <p:sp>
        <p:nvSpPr>
          <p:cNvPr id="4" name="Slayt Numarası Yer Tutucusu 3"/>
          <p:cNvSpPr>
            <a:spLocks noGrp="1"/>
          </p:cNvSpPr>
          <p:nvPr>
            <p:ph type="sldNum" sz="quarter" idx="5"/>
          </p:nvPr>
        </p:nvSpPr>
        <p:spPr/>
        <p:txBody>
          <a:bodyPr/>
          <a:lstStyle/>
          <a:p>
            <a:fld id="{7E8E6176-4AB0-1047-BAF9-6A1AFCB9DD57}" type="slidenum">
              <a:rPr lang="en-US" smtClean="0"/>
              <a:t>4</a:t>
            </a:fld>
            <a:endParaRPr lang="en-US"/>
          </a:p>
        </p:txBody>
      </p:sp>
    </p:spTree>
    <p:extLst>
      <p:ext uri="{BB962C8B-B14F-4D97-AF65-F5344CB8AC3E}">
        <p14:creationId xmlns:p14="http://schemas.microsoft.com/office/powerpoint/2010/main" val="3487678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EC555D5B-49BF-2211-23D5-C079161A15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5962BD9-FA31-F149-8907-11F745D0592E}" type="slidenum">
              <a:rPr lang="en-US" altLang="tr-TR" sz="1200"/>
              <a:pPr/>
              <a:t>18</a:t>
            </a:fld>
            <a:endParaRPr lang="en-US" altLang="tr-TR" sz="1200"/>
          </a:p>
        </p:txBody>
      </p:sp>
      <p:sp>
        <p:nvSpPr>
          <p:cNvPr id="15362" name="Rectangle 1026">
            <a:extLst>
              <a:ext uri="{FF2B5EF4-FFF2-40B4-BE49-F238E27FC236}">
                <a16:creationId xmlns:a16="http://schemas.microsoft.com/office/drawing/2014/main" id="{7D2C705A-004B-EAFD-3856-EEAD6F1D584E}"/>
              </a:ext>
            </a:extLst>
          </p:cNvPr>
          <p:cNvSpPr>
            <a:spLocks noGrp="1" noRot="1" noChangeAspect="1" noChangeArrowheads="1" noTextEdit="1"/>
          </p:cNvSpPr>
          <p:nvPr>
            <p:ph type="sldImg"/>
          </p:nvPr>
        </p:nvSpPr>
        <p:spPr>
          <a:ln/>
        </p:spPr>
      </p:sp>
      <p:sp>
        <p:nvSpPr>
          <p:cNvPr id="15363" name="Rectangle 1027">
            <a:extLst>
              <a:ext uri="{FF2B5EF4-FFF2-40B4-BE49-F238E27FC236}">
                <a16:creationId xmlns:a16="http://schemas.microsoft.com/office/drawing/2014/main" id="{89A5B583-E079-44DD-4990-99B241E5F1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5DF00AAB-FC2F-F1CF-4171-3EC6AA22D0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952F4D5-B5D1-F64E-B03D-FDF29FE74262}" type="slidenum">
              <a:rPr lang="en-US" altLang="tr-TR" sz="1200"/>
              <a:pPr/>
              <a:t>19</a:t>
            </a:fld>
            <a:endParaRPr lang="en-US" altLang="tr-TR" sz="1200"/>
          </a:p>
        </p:txBody>
      </p:sp>
      <p:sp>
        <p:nvSpPr>
          <p:cNvPr id="25602" name="Rectangle 2">
            <a:extLst>
              <a:ext uri="{FF2B5EF4-FFF2-40B4-BE49-F238E27FC236}">
                <a16:creationId xmlns:a16="http://schemas.microsoft.com/office/drawing/2014/main" id="{43661488-A68C-3B2B-399D-58A7856A1603}"/>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D62B2AE6-7BB5-4656-83E3-0371C0EB12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1A3CB69B-0EB3-E8E5-AC1B-FE01C26773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DF3D5DB-3DAF-EF4E-A3F6-0A8EC51599B6}" type="slidenum">
              <a:rPr lang="en-US" altLang="tr-TR" sz="1200"/>
              <a:pPr/>
              <a:t>20</a:t>
            </a:fld>
            <a:endParaRPr lang="en-US" altLang="tr-TR" sz="1200"/>
          </a:p>
        </p:txBody>
      </p:sp>
      <p:sp>
        <p:nvSpPr>
          <p:cNvPr id="27650" name="Rectangle 1026">
            <a:extLst>
              <a:ext uri="{FF2B5EF4-FFF2-40B4-BE49-F238E27FC236}">
                <a16:creationId xmlns:a16="http://schemas.microsoft.com/office/drawing/2014/main" id="{B2D404F5-19AC-4664-688B-36DC361436A1}"/>
              </a:ext>
            </a:extLst>
          </p:cNvPr>
          <p:cNvSpPr>
            <a:spLocks noGrp="1" noRot="1" noChangeAspect="1" noChangeArrowheads="1" noTextEdit="1"/>
          </p:cNvSpPr>
          <p:nvPr>
            <p:ph type="sldImg"/>
          </p:nvPr>
        </p:nvSpPr>
        <p:spPr>
          <a:ln/>
        </p:spPr>
      </p:sp>
      <p:sp>
        <p:nvSpPr>
          <p:cNvPr id="27651" name="Rectangle 1027">
            <a:extLst>
              <a:ext uri="{FF2B5EF4-FFF2-40B4-BE49-F238E27FC236}">
                <a16:creationId xmlns:a16="http://schemas.microsoft.com/office/drawing/2014/main" id="{C3130EDA-E929-AD4C-C6BF-C57DEAB68D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3FC735EF-A92F-EE03-5842-1BA6F7187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9C3FF34-722B-2E4A-8DFC-9144E57455C6}" type="slidenum">
              <a:rPr lang="en-US" altLang="tr-TR" sz="1200"/>
              <a:pPr/>
              <a:t>21</a:t>
            </a:fld>
            <a:endParaRPr lang="en-US" altLang="tr-TR" sz="1200"/>
          </a:p>
        </p:txBody>
      </p:sp>
      <p:sp>
        <p:nvSpPr>
          <p:cNvPr id="17410" name="Rectangle 2">
            <a:extLst>
              <a:ext uri="{FF2B5EF4-FFF2-40B4-BE49-F238E27FC236}">
                <a16:creationId xmlns:a16="http://schemas.microsoft.com/office/drawing/2014/main" id="{4B15B7FB-1617-E2D4-7E49-880AD59311B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4571E6BC-99A7-166C-0796-626E56F01A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D2B98543-3A78-E8A6-A39A-C98FA40C64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3EF3430-7717-AB48-8489-09CC4B760C64}" type="slidenum">
              <a:rPr lang="en-US" altLang="tr-TR" sz="1200"/>
              <a:pPr/>
              <a:t>22</a:t>
            </a:fld>
            <a:endParaRPr lang="en-US" altLang="tr-TR" sz="1200"/>
          </a:p>
        </p:txBody>
      </p:sp>
      <p:sp>
        <p:nvSpPr>
          <p:cNvPr id="19458" name="Rectangle 1026">
            <a:extLst>
              <a:ext uri="{FF2B5EF4-FFF2-40B4-BE49-F238E27FC236}">
                <a16:creationId xmlns:a16="http://schemas.microsoft.com/office/drawing/2014/main" id="{1A6E8F6B-12A3-0CB8-4EF1-3BF7B44D595A}"/>
              </a:ext>
            </a:extLst>
          </p:cNvPr>
          <p:cNvSpPr>
            <a:spLocks noGrp="1" noRot="1" noChangeAspect="1" noChangeArrowheads="1" noTextEdit="1"/>
          </p:cNvSpPr>
          <p:nvPr>
            <p:ph type="sldImg"/>
          </p:nvPr>
        </p:nvSpPr>
        <p:spPr>
          <a:ln/>
        </p:spPr>
      </p:sp>
      <p:sp>
        <p:nvSpPr>
          <p:cNvPr id="19459" name="Rectangle 1027">
            <a:extLst>
              <a:ext uri="{FF2B5EF4-FFF2-40B4-BE49-F238E27FC236}">
                <a16:creationId xmlns:a16="http://schemas.microsoft.com/office/drawing/2014/main" id="{E628C620-2853-66A0-3EB3-FD808BE15A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866F897B-C407-4A9C-2126-5DF5FAED9E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931EA03-DDF4-5C41-BA5E-F910FB1999A5}" type="slidenum">
              <a:rPr lang="en-US" altLang="tr-TR" sz="1200"/>
              <a:pPr/>
              <a:t>27</a:t>
            </a:fld>
            <a:endParaRPr lang="en-US" altLang="tr-TR" sz="1200"/>
          </a:p>
        </p:txBody>
      </p:sp>
      <p:sp>
        <p:nvSpPr>
          <p:cNvPr id="33794" name="Rectangle 1026">
            <a:extLst>
              <a:ext uri="{FF2B5EF4-FFF2-40B4-BE49-F238E27FC236}">
                <a16:creationId xmlns:a16="http://schemas.microsoft.com/office/drawing/2014/main" id="{88A397EF-5969-F7F3-1C0A-98898E74B719}"/>
              </a:ext>
            </a:extLst>
          </p:cNvPr>
          <p:cNvSpPr>
            <a:spLocks noGrp="1" noRot="1" noChangeAspect="1" noChangeArrowheads="1" noTextEdit="1"/>
          </p:cNvSpPr>
          <p:nvPr>
            <p:ph type="sldImg"/>
          </p:nvPr>
        </p:nvSpPr>
        <p:spPr>
          <a:ln/>
        </p:spPr>
      </p:sp>
      <p:sp>
        <p:nvSpPr>
          <p:cNvPr id="33795" name="Rectangle 1027">
            <a:extLst>
              <a:ext uri="{FF2B5EF4-FFF2-40B4-BE49-F238E27FC236}">
                <a16:creationId xmlns:a16="http://schemas.microsoft.com/office/drawing/2014/main" id="{3C91F0EB-27F3-5B42-9AB8-6243317B2C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7394C87-62E7-1107-5602-0607DA668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F7585B3-BB0C-204C-B9C6-8FA692DCD56C}" type="slidenum">
              <a:rPr lang="en-US" altLang="tr-TR" sz="1200"/>
              <a:pPr/>
              <a:t>28</a:t>
            </a:fld>
            <a:endParaRPr lang="en-US" altLang="tr-TR" sz="1200"/>
          </a:p>
        </p:txBody>
      </p:sp>
      <p:sp>
        <p:nvSpPr>
          <p:cNvPr id="35842" name="Rectangle 2">
            <a:extLst>
              <a:ext uri="{FF2B5EF4-FFF2-40B4-BE49-F238E27FC236}">
                <a16:creationId xmlns:a16="http://schemas.microsoft.com/office/drawing/2014/main" id="{35710CC1-56BD-354A-3EA0-6944B7552338}"/>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2BFDA8A-86F3-61C2-85DB-4231C28A74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2357043F-0688-C516-0466-83F6D98A82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F8EA84F-3AF4-9044-8CE5-972270B14366}" type="slidenum">
              <a:rPr lang="en-US" altLang="tr-TR" sz="1200"/>
              <a:pPr/>
              <a:t>29</a:t>
            </a:fld>
            <a:endParaRPr lang="en-US" altLang="tr-TR" sz="1200"/>
          </a:p>
        </p:txBody>
      </p:sp>
      <p:sp>
        <p:nvSpPr>
          <p:cNvPr id="37890" name="Rectangle 1026">
            <a:extLst>
              <a:ext uri="{FF2B5EF4-FFF2-40B4-BE49-F238E27FC236}">
                <a16:creationId xmlns:a16="http://schemas.microsoft.com/office/drawing/2014/main" id="{165CCCA8-8F38-537A-7A25-F25C853888B6}"/>
              </a:ext>
            </a:extLst>
          </p:cNvPr>
          <p:cNvSpPr>
            <a:spLocks noGrp="1" noRot="1" noChangeAspect="1" noChangeArrowheads="1" noTextEdit="1"/>
          </p:cNvSpPr>
          <p:nvPr>
            <p:ph type="sldImg"/>
          </p:nvPr>
        </p:nvSpPr>
        <p:spPr>
          <a:ln/>
        </p:spPr>
      </p:sp>
      <p:sp>
        <p:nvSpPr>
          <p:cNvPr id="37891" name="Rectangle 1027">
            <a:extLst>
              <a:ext uri="{FF2B5EF4-FFF2-40B4-BE49-F238E27FC236}">
                <a16:creationId xmlns:a16="http://schemas.microsoft.com/office/drawing/2014/main" id="{620F9577-04B9-0E8F-A0E2-69F6FF1BE4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C741BDCE-461D-AD07-922E-CD0A105395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5E3D0C9-7A55-FD4A-AEAE-8F221CB5F5D2}" type="slidenum">
              <a:rPr lang="en-US" altLang="tr-TR" sz="1200"/>
              <a:pPr/>
              <a:t>33</a:t>
            </a:fld>
            <a:endParaRPr lang="en-US" altLang="tr-TR" sz="1200"/>
          </a:p>
        </p:txBody>
      </p:sp>
      <p:sp>
        <p:nvSpPr>
          <p:cNvPr id="44034" name="Rectangle 1026">
            <a:extLst>
              <a:ext uri="{FF2B5EF4-FFF2-40B4-BE49-F238E27FC236}">
                <a16:creationId xmlns:a16="http://schemas.microsoft.com/office/drawing/2014/main" id="{38E78396-E17E-86E2-9B85-A1BF34184AB4}"/>
              </a:ext>
            </a:extLst>
          </p:cNvPr>
          <p:cNvSpPr>
            <a:spLocks noGrp="1" noRot="1" noChangeAspect="1" noChangeArrowheads="1" noTextEdit="1"/>
          </p:cNvSpPr>
          <p:nvPr>
            <p:ph type="sldImg"/>
          </p:nvPr>
        </p:nvSpPr>
        <p:spPr>
          <a:ln/>
        </p:spPr>
      </p:sp>
      <p:sp>
        <p:nvSpPr>
          <p:cNvPr id="44035" name="Rectangle 1027">
            <a:extLst>
              <a:ext uri="{FF2B5EF4-FFF2-40B4-BE49-F238E27FC236}">
                <a16:creationId xmlns:a16="http://schemas.microsoft.com/office/drawing/2014/main" id="{6699B095-3B24-635C-ED64-A7C4E11D1D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3EEE34CF-0AF8-C018-9B75-02DA4E922B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1D9901B-787B-1940-BBA6-D5B5F0E19AE4}" type="slidenum">
              <a:rPr lang="en-US" altLang="tr-TR" sz="1200"/>
              <a:pPr/>
              <a:t>34</a:t>
            </a:fld>
            <a:endParaRPr lang="en-US" altLang="tr-TR" sz="1200"/>
          </a:p>
        </p:txBody>
      </p:sp>
      <p:sp>
        <p:nvSpPr>
          <p:cNvPr id="48130" name="Rectangle 1026">
            <a:extLst>
              <a:ext uri="{FF2B5EF4-FFF2-40B4-BE49-F238E27FC236}">
                <a16:creationId xmlns:a16="http://schemas.microsoft.com/office/drawing/2014/main" id="{D7D3671E-BFE0-D3BB-522C-C458F268DDCE}"/>
              </a:ext>
            </a:extLst>
          </p:cNvPr>
          <p:cNvSpPr>
            <a:spLocks noGrp="1" noRot="1" noChangeAspect="1" noChangeArrowheads="1" noTextEdit="1"/>
          </p:cNvSpPr>
          <p:nvPr>
            <p:ph type="sldImg"/>
          </p:nvPr>
        </p:nvSpPr>
        <p:spPr>
          <a:ln/>
        </p:spPr>
      </p:sp>
      <p:sp>
        <p:nvSpPr>
          <p:cNvPr id="48131" name="Rectangle 1027">
            <a:extLst>
              <a:ext uri="{FF2B5EF4-FFF2-40B4-BE49-F238E27FC236}">
                <a16:creationId xmlns:a16="http://schemas.microsoft.com/office/drawing/2014/main" id="{74F1ECA6-4D27-36AD-E18B-121B5A476B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Welcome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Week</a:t>
            </a:r>
            <a:r>
              <a:rPr lang="tr-TR" sz="1200" kern="1200" dirty="0">
                <a:solidFill>
                  <a:schemeClr val="tx1"/>
                </a:solidFill>
                <a:effectLst/>
                <a:latin typeface="+mn-lt"/>
                <a:ea typeface="+mn-ea"/>
                <a:cs typeface="+mn-cs"/>
              </a:rPr>
              <a:t> 2! </a:t>
            </a:r>
            <a:r>
              <a:rPr lang="tr-TR" sz="1200" kern="1200" dirty="0" err="1">
                <a:solidFill>
                  <a:schemeClr val="tx1"/>
                </a:solidFill>
                <a:effectLst/>
                <a:latin typeface="+mn-lt"/>
                <a:ea typeface="+mn-ea"/>
                <a:cs typeface="+mn-cs"/>
              </a:rPr>
              <a:t>This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session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builds</a:t>
            </a:r>
            <a:r>
              <a:rPr lang="tr-TR" sz="1200" kern="1200" dirty="0">
                <a:solidFill>
                  <a:schemeClr val="tx1"/>
                </a:solidFill>
                <a:effectLst/>
                <a:latin typeface="+mn-lt"/>
                <a:ea typeface="+mn-ea"/>
                <a:cs typeface="+mn-cs"/>
              </a:rPr>
              <a:t> on </a:t>
            </a:r>
            <a:r>
              <a:rPr lang="tr-TR" sz="1200" kern="1200" dirty="0" err="1">
                <a:solidFill>
                  <a:schemeClr val="tx1"/>
                </a:solidFill>
                <a:effectLst/>
                <a:latin typeface="+mn-lt"/>
                <a:ea typeface="+mn-ea"/>
                <a:cs typeface="+mn-cs"/>
              </a:rPr>
              <a:t>Week</a:t>
            </a:r>
            <a:r>
              <a:rPr lang="tr-TR" sz="1200" kern="1200" dirty="0">
                <a:solidFill>
                  <a:schemeClr val="tx1"/>
                </a:solidFill>
                <a:effectLst/>
                <a:latin typeface="+mn-lt"/>
                <a:ea typeface="+mn-ea"/>
                <a:cs typeface="+mn-cs"/>
              </a:rPr>
              <a:t> 1 </a:t>
            </a:r>
            <a:r>
              <a:rPr lang="tr-TR" sz="1200" kern="1200" dirty="0" err="1">
                <a:solidFill>
                  <a:schemeClr val="tx1"/>
                </a:solidFill>
                <a:effectLst/>
                <a:latin typeface="+mn-lt"/>
                <a:ea typeface="+mn-ea"/>
                <a:cs typeface="+mn-cs"/>
              </a:rPr>
              <a:t>by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diving</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into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mathematical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tools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essential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graphics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We'll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explore</a:t>
            </a:r>
            <a:r>
              <a:rPr lang="tr-TR" sz="1200" kern="1200" dirty="0">
                <a:solidFill>
                  <a:schemeClr val="tx1"/>
                </a:solidFill>
                <a:effectLst/>
                <a:latin typeface="+mn-lt"/>
                <a:ea typeface="+mn-ea"/>
                <a:cs typeface="+mn-cs"/>
              </a:rPr>
              <a:t> how </a:t>
            </a:r>
            <a:r>
              <a:rPr lang="tr-TR" sz="1200" kern="1200" dirty="0" err="1">
                <a:solidFill>
                  <a:schemeClr val="tx1"/>
                </a:solidFill>
                <a:effectLst/>
                <a:latin typeface="+mn-lt"/>
                <a:ea typeface="+mn-ea"/>
                <a:cs typeface="+mn-cs"/>
              </a:rPr>
              <a:t>these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concepts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apply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real-world</a:t>
            </a:r>
            <a:r>
              <a:rPr lang="tr-TR" sz="1200" kern="1200" dirty="0">
                <a:solidFill>
                  <a:schemeClr val="tx1"/>
                </a:solidFill>
                <a:effectLst/>
                <a:latin typeface="+mn-lt"/>
                <a:ea typeface="+mn-ea"/>
                <a:cs typeface="+mn-cs"/>
              </a:rPr>
              <a:t> art, </a:t>
            </a:r>
            <a:r>
              <a:rPr lang="tr-TR" sz="1200" kern="1200" dirty="0" err="1">
                <a:solidFill>
                  <a:schemeClr val="tx1"/>
                </a:solidFill>
                <a:effectLst/>
                <a:latin typeface="+mn-lt"/>
                <a:ea typeface="+mn-ea"/>
                <a:cs typeface="+mn-cs"/>
              </a:rPr>
              <a:t>like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analyzing</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perspectives</a:t>
            </a:r>
            <a:r>
              <a:rPr lang="tr-TR" sz="1200" kern="1200" dirty="0">
                <a:solidFill>
                  <a:schemeClr val="tx1"/>
                </a:solidFill>
                <a:effectLst/>
                <a:latin typeface="+mn-lt"/>
                <a:ea typeface="+mn-ea"/>
                <a:cs typeface="+mn-cs"/>
              </a:rPr>
              <a:t> in </a:t>
            </a:r>
            <a:r>
              <a:rPr lang="tr-TR" sz="1200" kern="1200" dirty="0" err="1">
                <a:solidFill>
                  <a:schemeClr val="tx1"/>
                </a:solidFill>
                <a:effectLst/>
                <a:latin typeface="+mn-lt"/>
                <a:ea typeface="+mn-ea"/>
                <a:cs typeface="+mn-cs"/>
              </a:rPr>
              <a:t>historical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paintings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By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you'll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see</a:t>
            </a:r>
            <a:r>
              <a:rPr lang="tr-TR" sz="1200" kern="1200" dirty="0">
                <a:solidFill>
                  <a:schemeClr val="tx1"/>
                </a:solidFill>
                <a:effectLst/>
                <a:latin typeface="+mn-lt"/>
                <a:ea typeface="+mn-ea"/>
                <a:cs typeface="+mn-cs"/>
              </a:rPr>
              <a:t> how </a:t>
            </a:r>
            <a:r>
              <a:rPr lang="tr-TR" sz="1200" kern="1200" dirty="0" err="1">
                <a:solidFill>
                  <a:schemeClr val="tx1"/>
                </a:solidFill>
                <a:effectLst/>
                <a:latin typeface="+mn-lt"/>
                <a:ea typeface="+mn-ea"/>
                <a:cs typeface="+mn-cs"/>
              </a:rPr>
              <a:t>math</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turns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abstract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ideas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into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visual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realities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This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roadmap</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outlines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our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progression</a:t>
            </a:r>
            <a:r>
              <a:rPr lang="tr-TR" sz="1200" kern="1200" dirty="0">
                <a:solidFill>
                  <a:schemeClr val="tx1"/>
                </a:solidFill>
                <a:effectLst/>
                <a:latin typeface="+mn-lt"/>
                <a:ea typeface="+mn-ea"/>
                <a:cs typeface="+mn-cs"/>
              </a:rPr>
              <a:t>: Start </a:t>
            </a:r>
            <a:r>
              <a:rPr lang="tr-TR" sz="1200" kern="1200" dirty="0" err="1">
                <a:solidFill>
                  <a:schemeClr val="tx1"/>
                </a:solidFill>
                <a:effectLst/>
                <a:latin typeface="+mn-lt"/>
                <a:ea typeface="+mn-ea"/>
                <a:cs typeface="+mn-cs"/>
              </a:rPr>
              <a:t>with</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vectors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basic</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directions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move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matrices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transformations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apply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them</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to</a:t>
            </a:r>
            <a:r>
              <a:rPr lang="tr-TR" sz="1200" kern="1200" dirty="0">
                <a:solidFill>
                  <a:schemeClr val="tx1"/>
                </a:solidFill>
                <a:effectLst/>
                <a:latin typeface="+mn-lt"/>
                <a:ea typeface="+mn-ea"/>
                <a:cs typeface="+mn-cs"/>
              </a:rPr>
              <a:t> 2D </a:t>
            </a:r>
            <a:r>
              <a:rPr lang="tr-TR" sz="1200" kern="1200" dirty="0" err="1">
                <a:solidFill>
                  <a:schemeClr val="tx1"/>
                </a:solidFill>
                <a:effectLst/>
                <a:latin typeface="+mn-lt"/>
                <a:ea typeface="+mn-ea"/>
                <a:cs typeface="+mn-cs"/>
              </a:rPr>
              <a:t>graphics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These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foundations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will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prepare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you</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Project 1, </a:t>
            </a:r>
            <a:r>
              <a:rPr lang="tr-TR" sz="1200" kern="1200" dirty="0" err="1">
                <a:solidFill>
                  <a:schemeClr val="tx1"/>
                </a:solidFill>
                <a:effectLst/>
                <a:latin typeface="+mn-lt"/>
                <a:ea typeface="+mn-ea"/>
                <a:cs typeface="+mn-cs"/>
              </a:rPr>
              <a:t>where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you'll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reconstruct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geometry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from</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paintings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like</a:t>
            </a:r>
            <a:r>
              <a:rPr lang="tr-TR" sz="1200" kern="1200" dirty="0">
                <a:solidFill>
                  <a:schemeClr val="tx1"/>
                </a:solidFill>
                <a:effectLst/>
                <a:latin typeface="+mn-lt"/>
                <a:ea typeface="+mn-ea"/>
                <a:cs typeface="+mn-cs"/>
              </a:rPr>
              <a:t> "Kabataş Rıhtımı."</a:t>
            </a:r>
          </a:p>
          <a:p>
            <a:endParaRPr lang="tr-T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0F5BEC61-8E11-3258-D7E5-65CCC6339B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A5BB937-852F-124B-969A-09ADC7D5F769}" type="slidenum">
              <a:rPr lang="en-US" altLang="tr-TR" sz="1200"/>
              <a:pPr/>
              <a:t>35</a:t>
            </a:fld>
            <a:endParaRPr lang="en-US" altLang="tr-TR" sz="1200"/>
          </a:p>
        </p:txBody>
      </p:sp>
      <p:sp>
        <p:nvSpPr>
          <p:cNvPr id="41986" name="Rectangle 2">
            <a:extLst>
              <a:ext uri="{FF2B5EF4-FFF2-40B4-BE49-F238E27FC236}">
                <a16:creationId xmlns:a16="http://schemas.microsoft.com/office/drawing/2014/main" id="{FF3D7927-B13E-C2F0-4F06-45416C8BE566}"/>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C0BAC020-2783-A539-DA5C-F8E12010B8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Recall prerequisites for students with weak background.</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Formal definition.</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Length of vector.</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Work numeric example.</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97D0F613-2AD2-00CD-8AA4-CF2CB1990F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0C56E64-70A4-334E-A6FF-7135A9A00DB4}" type="slidenum">
              <a:rPr lang="en-US" altLang="tr-TR" sz="1200"/>
              <a:pPr/>
              <a:t>44</a:t>
            </a:fld>
            <a:endParaRPr lang="en-US" altLang="tr-TR" sz="1200"/>
          </a:p>
        </p:txBody>
      </p:sp>
      <p:sp>
        <p:nvSpPr>
          <p:cNvPr id="21506" name="Rectangle 1026">
            <a:extLst>
              <a:ext uri="{FF2B5EF4-FFF2-40B4-BE49-F238E27FC236}">
                <a16:creationId xmlns:a16="http://schemas.microsoft.com/office/drawing/2014/main" id="{8621190E-6B04-DB2F-7C16-1D46FC2E03C3}"/>
              </a:ext>
            </a:extLst>
          </p:cNvPr>
          <p:cNvSpPr>
            <a:spLocks noGrp="1" noRot="1" noChangeAspect="1" noChangeArrowheads="1" noTextEdit="1"/>
          </p:cNvSpPr>
          <p:nvPr>
            <p:ph type="sldImg"/>
          </p:nvPr>
        </p:nvSpPr>
        <p:spPr>
          <a:ln/>
        </p:spPr>
      </p:sp>
      <p:sp>
        <p:nvSpPr>
          <p:cNvPr id="21507" name="Rectangle 1027">
            <a:extLst>
              <a:ext uri="{FF2B5EF4-FFF2-40B4-BE49-F238E27FC236}">
                <a16:creationId xmlns:a16="http://schemas.microsoft.com/office/drawing/2014/main" id="{E8F8A43A-D140-AD34-6518-9E79A7069A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18B5340D-C826-48E6-38C7-AFBD50AEE2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6693815-1041-6848-8E6F-877C82BEBA19}" type="slidenum">
              <a:rPr lang="en-US" altLang="tr-TR" sz="1200"/>
              <a:pPr/>
              <a:t>45</a:t>
            </a:fld>
            <a:endParaRPr lang="en-US" altLang="tr-TR" sz="1200"/>
          </a:p>
        </p:txBody>
      </p:sp>
      <p:sp>
        <p:nvSpPr>
          <p:cNvPr id="23554" name="Rectangle 1026">
            <a:extLst>
              <a:ext uri="{FF2B5EF4-FFF2-40B4-BE49-F238E27FC236}">
                <a16:creationId xmlns:a16="http://schemas.microsoft.com/office/drawing/2014/main" id="{BE04D45C-473C-9224-A203-CD60DF76FDA3}"/>
              </a:ext>
            </a:extLst>
          </p:cNvPr>
          <p:cNvSpPr>
            <a:spLocks noGrp="1" noRot="1" noChangeAspect="1" noChangeArrowheads="1" noTextEdit="1"/>
          </p:cNvSpPr>
          <p:nvPr>
            <p:ph type="sldImg"/>
          </p:nvPr>
        </p:nvSpPr>
        <p:spPr>
          <a:ln/>
        </p:spPr>
      </p:sp>
      <p:sp>
        <p:nvSpPr>
          <p:cNvPr id="23555" name="Rectangle 1027">
            <a:extLst>
              <a:ext uri="{FF2B5EF4-FFF2-40B4-BE49-F238E27FC236}">
                <a16:creationId xmlns:a16="http://schemas.microsoft.com/office/drawing/2014/main" id="{0648D077-856A-C5F7-0E15-002B472BBE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Normalize example.</a:t>
            </a:r>
          </a:p>
        </p:txBody>
      </p:sp>
      <p:sp>
        <p:nvSpPr>
          <p:cNvPr id="4" name="Slide Number Placeholder 3"/>
          <p:cNvSpPr>
            <a:spLocks noGrp="1"/>
          </p:cNvSpPr>
          <p:nvPr>
            <p:ph type="sldNum" sz="quarter" idx="5"/>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Vector addition.</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Step-by-step numeric.</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Motivate importance of math in CG.</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Vector subtraction.</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Numeric example.</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Stretch/compress vector.</a:t>
            </a:r>
          </a:p>
        </p:txBody>
      </p:sp>
      <p:sp>
        <p:nvSpPr>
          <p:cNvPr id="4" name="Slide Number Placeholder 3"/>
          <p:cNvSpPr>
            <a:spLocks noGrp="1"/>
          </p:cNvSpPr>
          <p:nvPr>
            <p:ph type="sldNum" sz="quarter" idx="5"/>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Link to angle.</a:t>
            </a:r>
          </a:p>
        </p:txBody>
      </p:sp>
      <p:sp>
        <p:nvSpPr>
          <p:cNvPr id="4" name="Slide Number Placeholder 3"/>
          <p:cNvSpPr>
            <a:spLocks noGrp="1"/>
          </p:cNvSpPr>
          <p:nvPr>
            <p:ph type="sldNum" sz="quarter" idx="5"/>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Algebraic form.</a:t>
            </a: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Worked numeric.</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Link to painting geometry.</a:t>
            </a:r>
          </a:p>
        </p:txBody>
      </p:sp>
      <p:sp>
        <p:nvSpPr>
          <p:cNvPr id="4" name="Slide Number Placeholder 3"/>
          <p:cNvSpPr>
            <a:spLocks noGrp="1"/>
          </p:cNvSpPr>
          <p:nvPr>
            <p:ph type="sldNum" sz="quarter" idx="5"/>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Introduce projection.</a:t>
            </a:r>
          </a:p>
        </p:txBody>
      </p:sp>
      <p:sp>
        <p:nvSpPr>
          <p:cNvPr id="4" name="Slide Number Placeholder 3"/>
          <p:cNvSpPr>
            <a:spLocks noGrp="1"/>
          </p:cNvSpPr>
          <p:nvPr>
            <p:ph type="sldNum" sz="quarter" idx="5"/>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Foreshadow Week 3.</a:t>
            </a:r>
          </a:p>
        </p:txBody>
      </p:sp>
      <p:sp>
        <p:nvSpPr>
          <p:cNvPr id="4" name="Slide Number Placeholder 3"/>
          <p:cNvSpPr>
            <a:spLocks noGrp="1"/>
          </p:cNvSpPr>
          <p:nvPr>
            <p:ph type="sldNum" sz="quarter" idx="5"/>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Conclude vector section.</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Use painting as anchor throughout.</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Transition.</a:t>
            </a:r>
          </a:p>
        </p:txBody>
      </p:sp>
      <p:sp>
        <p:nvSpPr>
          <p:cNvPr id="4" name="Slide Number Placeholder 3"/>
          <p:cNvSpPr>
            <a:spLocks noGrp="1"/>
          </p:cNvSpPr>
          <p:nvPr>
            <p:ph type="sldNum" sz="quarter" idx="5"/>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Basics of matrices.</a:t>
            </a:r>
          </a:p>
        </p:txBody>
      </p:sp>
      <p:sp>
        <p:nvSpPr>
          <p:cNvPr id="4" name="Slide Number Placeholder 3"/>
          <p:cNvSpPr>
            <a:spLocks noGrp="1"/>
          </p:cNvSpPr>
          <p:nvPr>
            <p:ph type="sldNum" sz="quarter" idx="5"/>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Simple operation.</a:t>
            </a:r>
          </a:p>
        </p:txBody>
      </p:sp>
      <p:sp>
        <p:nvSpPr>
          <p:cNvPr id="4" name="Slide Number Placeholder 3"/>
          <p:cNvSpPr>
            <a:spLocks noGrp="1"/>
          </p:cNvSpPr>
          <p:nvPr>
            <p:ph type="sldNum" sz="quarter" idx="5"/>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multiplication.</a:t>
            </a:r>
          </a:p>
        </p:txBody>
      </p:sp>
      <p:sp>
        <p:nvSpPr>
          <p:cNvPr id="4" name="Slide Number Placeholder 3"/>
          <p:cNvSpPr>
            <a:spLocks noGrp="1"/>
          </p:cNvSpPr>
          <p:nvPr>
            <p:ph type="sldNum" sz="quarter" idx="5"/>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Numeric demo.</a:t>
            </a:r>
          </a:p>
        </p:txBody>
      </p:sp>
      <p:sp>
        <p:nvSpPr>
          <p:cNvPr id="4" name="Slide Number Placeholder 3"/>
          <p:cNvSpPr>
            <a:spLocks noGrp="1"/>
          </p:cNvSpPr>
          <p:nvPr>
            <p:ph type="sldNum" sz="quarter" idx="5"/>
          </p:nvPr>
        </p:nvSpPr>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Scaling factor.</a:t>
            </a:r>
          </a:p>
        </p:txBody>
      </p:sp>
      <p:sp>
        <p:nvSpPr>
          <p:cNvPr id="4" name="Slide Number Placeholder 3"/>
          <p:cNvSpPr>
            <a:spLocks noGrp="1"/>
          </p:cNvSpPr>
          <p:nvPr>
            <p:ph type="sldNum" sz="quarter" idx="5"/>
          </p:nvPr>
        </p:nvSpPr>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Numeric example.</a:t>
            </a:r>
          </a:p>
        </p:txBody>
      </p:sp>
      <p:sp>
        <p:nvSpPr>
          <p:cNvPr id="4" name="Slide Number Placeholder 3"/>
          <p:cNvSpPr>
            <a:spLocks noGrp="1"/>
          </p:cNvSpPr>
          <p:nvPr>
            <p:ph type="sldNum" sz="quarter" idx="5"/>
          </p:nvPr>
        </p:nvSpPr>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Introduce rotation.</a:t>
            </a:r>
          </a:p>
        </p:txBody>
      </p:sp>
      <p:sp>
        <p:nvSpPr>
          <p:cNvPr id="4" name="Slide Number Placeholder 3"/>
          <p:cNvSpPr>
            <a:spLocks noGrp="1"/>
          </p:cNvSpPr>
          <p:nvPr>
            <p:ph type="sldNum" sz="quarter" idx="5"/>
          </p:nvPr>
        </p:nvSpPr>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Numeric demo.</a:t>
            </a:r>
          </a:p>
        </p:txBody>
      </p:sp>
      <p:sp>
        <p:nvSpPr>
          <p:cNvPr id="4" name="Slide Number Placeholder 3"/>
          <p:cNvSpPr>
            <a:spLocks noGrp="1"/>
          </p:cNvSpPr>
          <p:nvPr>
            <p:ph type="sldNum" sz="quarter" idx="5"/>
          </p:nvPr>
        </p:nvSpPr>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Visual link.</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Introduce scalars for later vector definitions.</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Scaling transformation.</a:t>
            </a:r>
          </a:p>
        </p:txBody>
      </p:sp>
      <p:sp>
        <p:nvSpPr>
          <p:cNvPr id="4" name="Slide Number Placeholder 3"/>
          <p:cNvSpPr>
            <a:spLocks noGrp="1"/>
          </p:cNvSpPr>
          <p:nvPr>
            <p:ph type="sldNum" sz="quarter" idx="5"/>
          </p:nvPr>
        </p:nvSpPr>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Numeric demo.</a:t>
            </a:r>
          </a:p>
        </p:txBody>
      </p:sp>
      <p:sp>
        <p:nvSpPr>
          <p:cNvPr id="4" name="Slide Number Placeholder 3"/>
          <p:cNvSpPr>
            <a:spLocks noGrp="1"/>
          </p:cNvSpPr>
          <p:nvPr>
            <p:ph type="sldNum" sz="quarter" idx="5"/>
          </p:nvPr>
        </p:nvSpPr>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Numeric demo.</a:t>
            </a:r>
          </a:p>
        </p:txBody>
      </p:sp>
      <p:sp>
        <p:nvSpPr>
          <p:cNvPr id="4" name="Slide Number Placeholder 3"/>
          <p:cNvSpPr>
            <a:spLocks noGrp="1"/>
          </p:cNvSpPr>
          <p:nvPr>
            <p:ph type="sldNum" sz="quarter" idx="5"/>
          </p:nvPr>
        </p:nvSpPr>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Matrix multiplication order matters.</a:t>
            </a:r>
          </a:p>
        </p:txBody>
      </p:sp>
      <p:sp>
        <p:nvSpPr>
          <p:cNvPr id="4" name="Slide Number Placeholder 3"/>
          <p:cNvSpPr>
            <a:spLocks noGrp="1"/>
          </p:cNvSpPr>
          <p:nvPr>
            <p:ph type="sldNum" sz="quarter" idx="5"/>
          </p:nvPr>
        </p:nvSpPr>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Inverse importance.</a:t>
            </a:r>
          </a:p>
        </p:txBody>
      </p:sp>
      <p:sp>
        <p:nvSpPr>
          <p:cNvPr id="4" name="Slide Number Placeholder 3"/>
          <p:cNvSpPr>
            <a:spLocks noGrp="1"/>
          </p:cNvSpPr>
          <p:nvPr>
            <p:ph type="sldNum" sz="quarter" idx="5"/>
          </p:nvPr>
        </p:nvSpPr>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Identity in transformations.</a:t>
            </a:r>
          </a:p>
        </p:txBody>
      </p:sp>
      <p:sp>
        <p:nvSpPr>
          <p:cNvPr id="4" name="Slide Number Placeholder 3"/>
          <p:cNvSpPr>
            <a:spLocks noGrp="1"/>
          </p:cNvSpPr>
          <p:nvPr>
            <p:ph type="sldNum" sz="quarter" idx="5"/>
          </p:nvPr>
        </p:nvSpPr>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AFC364EC-B728-2C4D-850A-AD2F854DAA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6E40186-4297-184A-8AF1-64E69B5F13AC}" type="slidenum">
              <a:rPr lang="en-US" altLang="tr-TR" sz="1200"/>
              <a:pPr/>
              <a:t>89</a:t>
            </a:fld>
            <a:endParaRPr lang="en-US" altLang="tr-TR" sz="1200"/>
          </a:p>
        </p:txBody>
      </p:sp>
      <p:sp>
        <p:nvSpPr>
          <p:cNvPr id="50178" name="Rectangle 1026">
            <a:extLst>
              <a:ext uri="{FF2B5EF4-FFF2-40B4-BE49-F238E27FC236}">
                <a16:creationId xmlns:a16="http://schemas.microsoft.com/office/drawing/2014/main" id="{40436C27-C17B-1C71-E885-56FA139D1A0A}"/>
              </a:ext>
            </a:extLst>
          </p:cNvPr>
          <p:cNvSpPr>
            <a:spLocks noGrp="1" noRot="1" noChangeAspect="1" noChangeArrowheads="1" noTextEdit="1"/>
          </p:cNvSpPr>
          <p:nvPr>
            <p:ph type="sldImg"/>
          </p:nvPr>
        </p:nvSpPr>
        <p:spPr>
          <a:ln/>
        </p:spPr>
      </p:sp>
      <p:sp>
        <p:nvSpPr>
          <p:cNvPr id="50179" name="Rectangle 1027">
            <a:extLst>
              <a:ext uri="{FF2B5EF4-FFF2-40B4-BE49-F238E27FC236}">
                <a16:creationId xmlns:a16="http://schemas.microsoft.com/office/drawing/2014/main" id="{EC83B811-4715-3488-7848-A06E96C1D9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6FBAC29E-D73F-7F5D-4FB9-65C1BE2ECA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E885264-681B-DB43-B626-709BDD5DA78A}" type="slidenum">
              <a:rPr lang="en-US" altLang="tr-TR" sz="1200"/>
              <a:pPr/>
              <a:t>90</a:t>
            </a:fld>
            <a:endParaRPr lang="en-US" altLang="tr-TR" sz="1200"/>
          </a:p>
        </p:txBody>
      </p:sp>
      <p:sp>
        <p:nvSpPr>
          <p:cNvPr id="52226" name="Rectangle 2">
            <a:extLst>
              <a:ext uri="{FF2B5EF4-FFF2-40B4-BE49-F238E27FC236}">
                <a16:creationId xmlns:a16="http://schemas.microsoft.com/office/drawing/2014/main" id="{37F45DA7-8EEB-63DA-3A41-2BE5062E86A8}"/>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DF96DADB-6A6B-2219-CA73-16F97A6E2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1276599-52D6-A32A-E429-9D6AE3F0D9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44A4A92-5F9D-4840-A19E-04BDEFADB2E1}" type="slidenum">
              <a:rPr lang="en-US" altLang="tr-TR" sz="1200"/>
              <a:pPr/>
              <a:t>91</a:t>
            </a:fld>
            <a:endParaRPr lang="en-US" altLang="tr-TR" sz="1200"/>
          </a:p>
        </p:txBody>
      </p:sp>
      <p:sp>
        <p:nvSpPr>
          <p:cNvPr id="54274" name="Rectangle 1026">
            <a:extLst>
              <a:ext uri="{FF2B5EF4-FFF2-40B4-BE49-F238E27FC236}">
                <a16:creationId xmlns:a16="http://schemas.microsoft.com/office/drawing/2014/main" id="{DD2141E7-FEB4-0504-E865-D68C6F38F085}"/>
              </a:ext>
            </a:extLst>
          </p:cNvPr>
          <p:cNvSpPr>
            <a:spLocks noGrp="1" noRot="1" noChangeAspect="1" noChangeArrowheads="1" noTextEdit="1"/>
          </p:cNvSpPr>
          <p:nvPr>
            <p:ph type="sldImg"/>
          </p:nvPr>
        </p:nvSpPr>
        <p:spPr>
          <a:ln/>
        </p:spPr>
      </p:sp>
      <p:sp>
        <p:nvSpPr>
          <p:cNvPr id="54275" name="Rectangle 1027">
            <a:extLst>
              <a:ext uri="{FF2B5EF4-FFF2-40B4-BE49-F238E27FC236}">
                <a16:creationId xmlns:a16="http://schemas.microsoft.com/office/drawing/2014/main" id="{34E7D550-78F4-0694-67A5-9C7EFB9491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C353B98B-07BC-C374-08B5-5E4B749FD5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A035124-B78C-AE4B-82BB-EE873DDD9C0B}" type="slidenum">
              <a:rPr lang="en-US" altLang="tr-TR" sz="1200"/>
              <a:pPr/>
              <a:t>92</a:t>
            </a:fld>
            <a:endParaRPr lang="en-US" altLang="tr-TR" sz="1200"/>
          </a:p>
        </p:txBody>
      </p:sp>
      <p:sp>
        <p:nvSpPr>
          <p:cNvPr id="56322" name="Rectangle 2">
            <a:extLst>
              <a:ext uri="{FF2B5EF4-FFF2-40B4-BE49-F238E27FC236}">
                <a16:creationId xmlns:a16="http://schemas.microsoft.com/office/drawing/2014/main" id="{1EDD78F1-02FE-173E-9011-30256CA7339D}"/>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56276646-95D3-BAD0-E55C-7807719E94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Distinguish key ideas.</a:t>
            </a:r>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8FE1943-D262-F4D1-91BF-8217483D76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0B0300D-5606-C84C-B461-72E144CEDC81}" type="slidenum">
              <a:rPr lang="en-US" altLang="tr-TR" sz="1200"/>
              <a:pPr/>
              <a:t>93</a:t>
            </a:fld>
            <a:endParaRPr lang="en-US" altLang="tr-TR" sz="1200"/>
          </a:p>
        </p:txBody>
      </p:sp>
      <p:sp>
        <p:nvSpPr>
          <p:cNvPr id="58370" name="Rectangle 2">
            <a:extLst>
              <a:ext uri="{FF2B5EF4-FFF2-40B4-BE49-F238E27FC236}">
                <a16:creationId xmlns:a16="http://schemas.microsoft.com/office/drawing/2014/main" id="{A1E0F0DD-4C80-239E-5B07-E7314F42297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1565694D-4EE8-F17C-DB5D-C2360E48C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F3B6AAE0-3BF8-4A90-DF93-C7F725373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66C6E84-2DA0-9447-91AA-0202E7597A95}" type="slidenum">
              <a:rPr lang="en-US" altLang="tr-TR" sz="1200"/>
              <a:pPr/>
              <a:t>94</a:t>
            </a:fld>
            <a:endParaRPr lang="en-US" altLang="tr-TR" sz="1200"/>
          </a:p>
        </p:txBody>
      </p:sp>
      <p:sp>
        <p:nvSpPr>
          <p:cNvPr id="60418" name="Rectangle 2">
            <a:extLst>
              <a:ext uri="{FF2B5EF4-FFF2-40B4-BE49-F238E27FC236}">
                <a16:creationId xmlns:a16="http://schemas.microsoft.com/office/drawing/2014/main" id="{70A9970B-20BB-E084-0BEA-A01C0343F6DD}"/>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1FF1D9E2-5F8A-46AC-F0A0-979DEC4A92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EA37929D-D895-B666-BBFC-F32312E3CA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4137C10-8926-EF42-BFBF-CC7F4220BFE8}" type="slidenum">
              <a:rPr lang="en-US" altLang="tr-TR" sz="1200"/>
              <a:pPr/>
              <a:t>95</a:t>
            </a:fld>
            <a:endParaRPr lang="en-US" altLang="tr-TR" sz="1200"/>
          </a:p>
        </p:txBody>
      </p:sp>
      <p:sp>
        <p:nvSpPr>
          <p:cNvPr id="62466" name="Rectangle 2">
            <a:extLst>
              <a:ext uri="{FF2B5EF4-FFF2-40B4-BE49-F238E27FC236}">
                <a16:creationId xmlns:a16="http://schemas.microsoft.com/office/drawing/2014/main" id="{62BFA9B6-6766-BC2C-976E-75422C7706B3}"/>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346B96BB-6713-6AC7-A0A3-90444B1E48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84ABE7E5-E065-6B09-C007-CAA4D0259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28C427F-B3EB-6F47-972C-9DD1B78EDE98}" type="slidenum">
              <a:rPr lang="en-US" altLang="tr-TR" sz="1200"/>
              <a:pPr/>
              <a:t>96</a:t>
            </a:fld>
            <a:endParaRPr lang="en-US" altLang="tr-TR" sz="1200"/>
          </a:p>
        </p:txBody>
      </p:sp>
      <p:sp>
        <p:nvSpPr>
          <p:cNvPr id="64514" name="Rectangle 2">
            <a:extLst>
              <a:ext uri="{FF2B5EF4-FFF2-40B4-BE49-F238E27FC236}">
                <a16:creationId xmlns:a16="http://schemas.microsoft.com/office/drawing/2014/main" id="{2F2E2D81-6E48-BCCD-6B36-6369F25394F0}"/>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5A4D3C8F-0F42-E412-0CED-F19E02B11A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1421EA8B-7A32-0C51-7E29-E374A4B772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E35565E-00B9-2341-B2DA-6E96A5B2699A}" type="slidenum">
              <a:rPr lang="en-US" altLang="tr-TR" sz="1200"/>
              <a:pPr/>
              <a:t>97</a:t>
            </a:fld>
            <a:endParaRPr lang="en-US" altLang="tr-TR" sz="1200"/>
          </a:p>
        </p:txBody>
      </p:sp>
      <p:sp>
        <p:nvSpPr>
          <p:cNvPr id="66562" name="Rectangle 2">
            <a:extLst>
              <a:ext uri="{FF2B5EF4-FFF2-40B4-BE49-F238E27FC236}">
                <a16:creationId xmlns:a16="http://schemas.microsoft.com/office/drawing/2014/main" id="{2296C8BE-AB71-B286-AF26-DB513AC67165}"/>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B05A4C7C-BAD8-342A-A948-8F39AAC715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F136BDAD-0C97-C57D-3002-5B290D3D4D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A81B82F-8674-BC47-BE5E-BFFB530223C6}" type="slidenum">
              <a:rPr lang="en-US" altLang="tr-TR" sz="1200"/>
              <a:pPr/>
              <a:t>98</a:t>
            </a:fld>
            <a:endParaRPr lang="en-US" altLang="tr-TR" sz="1200"/>
          </a:p>
        </p:txBody>
      </p:sp>
      <p:sp>
        <p:nvSpPr>
          <p:cNvPr id="68610" name="Rectangle 2">
            <a:extLst>
              <a:ext uri="{FF2B5EF4-FFF2-40B4-BE49-F238E27FC236}">
                <a16:creationId xmlns:a16="http://schemas.microsoft.com/office/drawing/2014/main" id="{898087F5-F64A-38E0-FA5C-19876287B48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8DD38982-F3B2-33B5-CFCE-DA2D15BE1F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317436B0-499C-C630-529C-3F7A92EFA4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2AE6CCA-E8DA-6949-A10A-886549D9BB68}" type="slidenum">
              <a:rPr lang="en-US" altLang="tr-TR" sz="1200"/>
              <a:pPr/>
              <a:t>99</a:t>
            </a:fld>
            <a:endParaRPr lang="en-US" altLang="tr-TR" sz="1200"/>
          </a:p>
        </p:txBody>
      </p:sp>
      <p:sp>
        <p:nvSpPr>
          <p:cNvPr id="70658" name="Rectangle 2">
            <a:extLst>
              <a:ext uri="{FF2B5EF4-FFF2-40B4-BE49-F238E27FC236}">
                <a16:creationId xmlns:a16="http://schemas.microsoft.com/office/drawing/2014/main" id="{BB03C691-F3A9-349E-E1FA-7B7C6500E4AF}"/>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17F0907F-BDDA-1A52-194B-20BE097B3C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0C1C9BA7-14AB-D160-7093-2A6885DD90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C5589DB-978F-A94D-BDDA-D0582798C867}" type="slidenum">
              <a:rPr lang="en-US" altLang="tr-TR" sz="1200"/>
              <a:pPr/>
              <a:t>100</a:t>
            </a:fld>
            <a:endParaRPr lang="en-US" altLang="tr-TR" sz="1200"/>
          </a:p>
        </p:txBody>
      </p:sp>
      <p:sp>
        <p:nvSpPr>
          <p:cNvPr id="72706" name="Rectangle 2">
            <a:extLst>
              <a:ext uri="{FF2B5EF4-FFF2-40B4-BE49-F238E27FC236}">
                <a16:creationId xmlns:a16="http://schemas.microsoft.com/office/drawing/2014/main" id="{50977FFA-203E-0516-C121-C557A9F5A2C3}"/>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9102DD02-8A1B-C96F-BEC8-2E4F60C6E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96B6C5D8-6279-4655-5043-8BFC29FF1B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E19C2CA-8FD3-0C48-BD86-E60560B3D1D9}" type="slidenum">
              <a:rPr lang="en-US" altLang="tr-TR" sz="1200"/>
              <a:pPr/>
              <a:t>101</a:t>
            </a:fld>
            <a:endParaRPr lang="en-US" altLang="tr-TR" sz="1200"/>
          </a:p>
        </p:txBody>
      </p:sp>
      <p:sp>
        <p:nvSpPr>
          <p:cNvPr id="74754" name="Rectangle 2">
            <a:extLst>
              <a:ext uri="{FF2B5EF4-FFF2-40B4-BE49-F238E27FC236}">
                <a16:creationId xmlns:a16="http://schemas.microsoft.com/office/drawing/2014/main" id="{628F4C7B-1139-AFAA-F40C-CE8A2DE195CF}"/>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71EFFA9-4971-0D96-7D6F-677CB40B69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30103F95-67FB-BCA1-56CF-E6F69A3D8E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92F8230-7FB1-AC45-9CED-B83ABE911F26}" type="slidenum">
              <a:rPr lang="en-US" altLang="tr-TR" sz="1200"/>
              <a:pPr/>
              <a:t>102</a:t>
            </a:fld>
            <a:endParaRPr lang="en-US" altLang="tr-TR" sz="1200"/>
          </a:p>
        </p:txBody>
      </p:sp>
      <p:sp>
        <p:nvSpPr>
          <p:cNvPr id="76802" name="Rectangle 2">
            <a:extLst>
              <a:ext uri="{FF2B5EF4-FFF2-40B4-BE49-F238E27FC236}">
                <a16:creationId xmlns:a16="http://schemas.microsoft.com/office/drawing/2014/main" id="{9B4BAF77-AD5C-F8AE-D99F-ACFCF1E29715}"/>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DD5B39A0-AF64-B118-B28A-3E5696133C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8D52C1E7-E397-8CB0-4F49-6872129293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BBD9B18-366E-B54B-81B0-3DFDAE77F64B}" type="slidenum">
              <a:rPr lang="en-US" altLang="tr-TR" sz="1200"/>
              <a:pPr/>
              <a:t>15</a:t>
            </a:fld>
            <a:endParaRPr lang="en-US" altLang="tr-TR" sz="1200"/>
          </a:p>
        </p:txBody>
      </p:sp>
      <p:sp>
        <p:nvSpPr>
          <p:cNvPr id="31746" name="Rectangle 2">
            <a:extLst>
              <a:ext uri="{FF2B5EF4-FFF2-40B4-BE49-F238E27FC236}">
                <a16:creationId xmlns:a16="http://schemas.microsoft.com/office/drawing/2014/main" id="{0671723F-3701-2245-E1BC-AD63043E6882}"/>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2A9119C1-1C17-1BDC-EE68-719F60C569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3D3CD586-871E-39C3-70C2-F3561D30D2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6281BA7-0A4C-4840-A2E7-AAFEE34B01F7}" type="slidenum">
              <a:rPr lang="en-US" altLang="tr-TR" sz="1200"/>
              <a:pPr/>
              <a:t>103</a:t>
            </a:fld>
            <a:endParaRPr lang="en-US" altLang="tr-TR" sz="1200"/>
          </a:p>
        </p:txBody>
      </p:sp>
      <p:sp>
        <p:nvSpPr>
          <p:cNvPr id="78850" name="Rectangle 2">
            <a:extLst>
              <a:ext uri="{FF2B5EF4-FFF2-40B4-BE49-F238E27FC236}">
                <a16:creationId xmlns:a16="http://schemas.microsoft.com/office/drawing/2014/main" id="{FA8C2AA5-45A2-E0B3-9195-D69C13153290}"/>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4AA8E0C7-3E30-DF83-9511-AD471BCF53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9D60B539-C22C-D8BA-359A-2C56C68E6C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97D613A-7C74-7149-A79A-6196DEF6C2C3}" type="slidenum">
              <a:rPr lang="en-US" altLang="tr-TR" sz="1200"/>
              <a:pPr/>
              <a:t>104</a:t>
            </a:fld>
            <a:endParaRPr lang="en-US" altLang="tr-TR" sz="1200"/>
          </a:p>
        </p:txBody>
      </p:sp>
      <p:sp>
        <p:nvSpPr>
          <p:cNvPr id="80898" name="Rectangle 2">
            <a:extLst>
              <a:ext uri="{FF2B5EF4-FFF2-40B4-BE49-F238E27FC236}">
                <a16:creationId xmlns:a16="http://schemas.microsoft.com/office/drawing/2014/main" id="{2DB735B2-A9BB-690E-BC57-68DF05E380E0}"/>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01CC3428-60E3-15AD-31E5-80741F3A23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4F632476-D618-B834-A68F-0D34496028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F9994DD-ED51-9A43-B723-72EC67439B5C}" type="slidenum">
              <a:rPr lang="en-US" altLang="tr-TR" sz="1200"/>
              <a:pPr/>
              <a:t>105</a:t>
            </a:fld>
            <a:endParaRPr lang="en-US" altLang="tr-TR" sz="1200"/>
          </a:p>
        </p:txBody>
      </p:sp>
      <p:sp>
        <p:nvSpPr>
          <p:cNvPr id="82946" name="Rectangle 2">
            <a:extLst>
              <a:ext uri="{FF2B5EF4-FFF2-40B4-BE49-F238E27FC236}">
                <a16:creationId xmlns:a16="http://schemas.microsoft.com/office/drawing/2014/main" id="{A9821FB4-64D8-EA2B-9341-A5E890511A17}"/>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DAC0E61B-5656-B1FE-B188-BD1D036790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226CD4A8-024F-9F94-8597-317229AD85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3C52052-F2AA-8B44-83BB-C07A909D034D}" type="slidenum">
              <a:rPr lang="en-US" altLang="tr-TR" sz="1200"/>
              <a:pPr/>
              <a:t>106</a:t>
            </a:fld>
            <a:endParaRPr lang="en-US" altLang="tr-TR" sz="1200"/>
          </a:p>
        </p:txBody>
      </p:sp>
      <p:sp>
        <p:nvSpPr>
          <p:cNvPr id="84994" name="Rectangle 2">
            <a:extLst>
              <a:ext uri="{FF2B5EF4-FFF2-40B4-BE49-F238E27FC236}">
                <a16:creationId xmlns:a16="http://schemas.microsoft.com/office/drawing/2014/main" id="{EF794C55-9F29-0DD2-3A60-226D2B66CDFA}"/>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B75A432B-D2AD-A90B-82D1-D4F3151E0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AEEC2E43-52A5-A156-6C86-065CE36C67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B998EAF-010B-9B4F-A78B-D7ADB9C54C37}" type="slidenum">
              <a:rPr lang="en-US" altLang="tr-TR" sz="1200"/>
              <a:pPr/>
              <a:t>107</a:t>
            </a:fld>
            <a:endParaRPr lang="en-US" altLang="tr-TR" sz="1200"/>
          </a:p>
        </p:txBody>
      </p:sp>
      <p:sp>
        <p:nvSpPr>
          <p:cNvPr id="87042" name="Rectangle 2">
            <a:extLst>
              <a:ext uri="{FF2B5EF4-FFF2-40B4-BE49-F238E27FC236}">
                <a16:creationId xmlns:a16="http://schemas.microsoft.com/office/drawing/2014/main" id="{ADE61EA1-55F3-FE03-89A8-4D5344FB7A99}"/>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10A46BA5-156C-2DEF-3C0D-8DDF66F5C1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4ACDCC6C-4A5A-90F6-171E-4A8F0ACB66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A47138A-AC14-644D-9981-23759235C1DD}" type="slidenum">
              <a:rPr lang="en-US" altLang="tr-TR" sz="1200"/>
              <a:pPr/>
              <a:t>108</a:t>
            </a:fld>
            <a:endParaRPr lang="en-US" altLang="tr-TR" sz="1200"/>
          </a:p>
        </p:txBody>
      </p:sp>
      <p:sp>
        <p:nvSpPr>
          <p:cNvPr id="89090" name="Rectangle 2">
            <a:extLst>
              <a:ext uri="{FF2B5EF4-FFF2-40B4-BE49-F238E27FC236}">
                <a16:creationId xmlns:a16="http://schemas.microsoft.com/office/drawing/2014/main" id="{14523C0F-A923-B229-F7E6-7D907ABADE68}"/>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308EB31A-0BE3-CA29-7145-127476A983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D1F5D258-5ADD-6F23-B246-DA02F3E93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9B366D2-11C2-9642-B10D-DC9435E122F6}" type="slidenum">
              <a:rPr lang="en-US" altLang="tr-TR" sz="1200"/>
              <a:pPr/>
              <a:t>109</a:t>
            </a:fld>
            <a:endParaRPr lang="en-US" altLang="tr-TR" sz="1200"/>
          </a:p>
        </p:txBody>
      </p:sp>
      <p:sp>
        <p:nvSpPr>
          <p:cNvPr id="91138" name="Rectangle 2">
            <a:extLst>
              <a:ext uri="{FF2B5EF4-FFF2-40B4-BE49-F238E27FC236}">
                <a16:creationId xmlns:a16="http://schemas.microsoft.com/office/drawing/2014/main" id="{1F95B5D5-7BEF-2B33-1B0B-5B49EA0E05DF}"/>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F6F12B44-03F2-D50B-BC9B-347EF82E14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2B34137D-823D-802A-9A67-08774E082B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03B9376-DFFE-6940-9B00-1832B5A38531}" type="slidenum">
              <a:rPr lang="en-US" altLang="tr-TR" sz="1200"/>
              <a:pPr/>
              <a:t>110</a:t>
            </a:fld>
            <a:endParaRPr lang="en-US" altLang="tr-TR" sz="1200"/>
          </a:p>
        </p:txBody>
      </p:sp>
      <p:sp>
        <p:nvSpPr>
          <p:cNvPr id="93186" name="Rectangle 2">
            <a:extLst>
              <a:ext uri="{FF2B5EF4-FFF2-40B4-BE49-F238E27FC236}">
                <a16:creationId xmlns:a16="http://schemas.microsoft.com/office/drawing/2014/main" id="{FF8ACCD2-3987-321F-AD98-00058CBC819E}"/>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F9484BB8-2B66-6863-46CE-1E6CA44A32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23D0C5F5-BD04-2677-4354-22382753A6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25F2D41-1C29-C449-BB06-C94383F7FEBA}" type="slidenum">
              <a:rPr lang="en-US" altLang="tr-TR" sz="1200"/>
              <a:pPr/>
              <a:t>111</a:t>
            </a:fld>
            <a:endParaRPr lang="en-US" altLang="tr-TR" sz="1200"/>
          </a:p>
        </p:txBody>
      </p:sp>
      <p:sp>
        <p:nvSpPr>
          <p:cNvPr id="97282" name="Rectangle 2">
            <a:extLst>
              <a:ext uri="{FF2B5EF4-FFF2-40B4-BE49-F238E27FC236}">
                <a16:creationId xmlns:a16="http://schemas.microsoft.com/office/drawing/2014/main" id="{CB9F963E-0A3D-E308-692D-ABA4D3696976}"/>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938D6976-2986-C8C4-D70C-487FC5038B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4056AB93-D8B6-2E80-7394-9A3FC4444A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91B476A-AF5E-9040-9CE1-A9C781A6136B}" type="slidenum">
              <a:rPr lang="en-US" altLang="tr-TR" sz="1200"/>
              <a:pPr/>
              <a:t>112</a:t>
            </a:fld>
            <a:endParaRPr lang="en-US" altLang="tr-TR" sz="1200"/>
          </a:p>
        </p:txBody>
      </p:sp>
      <p:sp>
        <p:nvSpPr>
          <p:cNvPr id="99330" name="Rectangle 2">
            <a:extLst>
              <a:ext uri="{FF2B5EF4-FFF2-40B4-BE49-F238E27FC236}">
                <a16:creationId xmlns:a16="http://schemas.microsoft.com/office/drawing/2014/main" id="{80DE431F-B54B-D81C-4DAC-DCDE82A56087}"/>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B653499E-43A5-86CA-CF88-1F8A8A80B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why multiple systems exist.</a:t>
            </a:r>
          </a:p>
        </p:txBody>
      </p:sp>
      <p:sp>
        <p:nvSpPr>
          <p:cNvPr id="4" name="Slide Number Placeholder 3"/>
          <p:cNvSpPr>
            <a:spLocks noGrp="1"/>
          </p:cNvSpPr>
          <p:nvPr>
            <p:ph type="sldNum" sz="quarter" idx="5"/>
          </p:nvPr>
        </p:nvSpPr>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7D88B2C5-B056-364C-F7D8-9F7335B351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4CFC036-690B-2841-8733-AFB3E424F7C1}" type="slidenum">
              <a:rPr lang="en-US" altLang="tr-TR" sz="1200"/>
              <a:pPr/>
              <a:t>113</a:t>
            </a:fld>
            <a:endParaRPr lang="en-US" altLang="tr-TR" sz="1200"/>
          </a:p>
        </p:txBody>
      </p:sp>
      <p:sp>
        <p:nvSpPr>
          <p:cNvPr id="101378" name="Rectangle 2">
            <a:extLst>
              <a:ext uri="{FF2B5EF4-FFF2-40B4-BE49-F238E27FC236}">
                <a16:creationId xmlns:a16="http://schemas.microsoft.com/office/drawing/2014/main" id="{0C7D8215-3C73-371B-BED1-C733EA13AF3B}"/>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DA4ABA44-B523-AA54-E8B5-0E5FB7784D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43410240-0C46-DECD-52F7-46BA6483D4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62B818C-A8DD-F645-B663-98BFB691D3AC}" type="slidenum">
              <a:rPr lang="en-US" altLang="tr-TR" sz="1200"/>
              <a:pPr/>
              <a:t>114</a:t>
            </a:fld>
            <a:endParaRPr lang="en-US" altLang="tr-TR" sz="1200"/>
          </a:p>
        </p:txBody>
      </p:sp>
      <p:sp>
        <p:nvSpPr>
          <p:cNvPr id="103426" name="Rectangle 2">
            <a:extLst>
              <a:ext uri="{FF2B5EF4-FFF2-40B4-BE49-F238E27FC236}">
                <a16:creationId xmlns:a16="http://schemas.microsoft.com/office/drawing/2014/main" id="{A7BD095B-5425-FABE-6941-4B91B6BB6770}"/>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0501A79-E941-44C4-6295-0C62D706C6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9CADFD99-8F0C-8E5C-414E-3E0CCB18FE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5B88C17-E231-1D45-AF1E-570A14B896C7}" type="slidenum">
              <a:rPr lang="en-US" altLang="tr-TR" sz="1200"/>
              <a:pPr/>
              <a:t>115</a:t>
            </a:fld>
            <a:endParaRPr lang="en-US" altLang="tr-TR" sz="1200"/>
          </a:p>
        </p:txBody>
      </p:sp>
      <p:sp>
        <p:nvSpPr>
          <p:cNvPr id="105474" name="Rectangle 2">
            <a:extLst>
              <a:ext uri="{FF2B5EF4-FFF2-40B4-BE49-F238E27FC236}">
                <a16:creationId xmlns:a16="http://schemas.microsoft.com/office/drawing/2014/main" id="{845E13A1-A0E5-9CA6-D6D8-A514C544FE8B}"/>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3A83EEEC-CF31-1F4B-F109-8C73CA7D3C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78BC6F57-244F-2AE5-1A78-78DFE5F3D9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692CEAC-D0DE-2249-A985-70B028CE83E5}" type="slidenum">
              <a:rPr lang="en-US" altLang="tr-TR" sz="1200"/>
              <a:pPr/>
              <a:t>116</a:t>
            </a:fld>
            <a:endParaRPr lang="en-US" altLang="tr-TR" sz="1200"/>
          </a:p>
        </p:txBody>
      </p:sp>
      <p:sp>
        <p:nvSpPr>
          <p:cNvPr id="107522" name="Rectangle 2">
            <a:extLst>
              <a:ext uri="{FF2B5EF4-FFF2-40B4-BE49-F238E27FC236}">
                <a16:creationId xmlns:a16="http://schemas.microsoft.com/office/drawing/2014/main" id="{17D5E708-53D1-9A3F-AC2A-37EA0FB547CD}"/>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A0ECB3B5-006B-6CB5-CF05-83C06AD844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E152CA89-E740-80B6-5142-DF4965D09D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946318B-3F8F-6C4F-A938-C23C6D898346}" type="slidenum">
              <a:rPr lang="en-US" altLang="tr-TR" sz="1200"/>
              <a:pPr/>
              <a:t>117</a:t>
            </a:fld>
            <a:endParaRPr lang="en-US" altLang="tr-TR" sz="1200"/>
          </a:p>
        </p:txBody>
      </p:sp>
      <p:sp>
        <p:nvSpPr>
          <p:cNvPr id="109570" name="Rectangle 2">
            <a:extLst>
              <a:ext uri="{FF2B5EF4-FFF2-40B4-BE49-F238E27FC236}">
                <a16:creationId xmlns:a16="http://schemas.microsoft.com/office/drawing/2014/main" id="{07DFAB99-BA46-944F-9178-055F10FE8E90}"/>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6884DFB7-C650-2C65-6E06-364B5DDE9A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13CF1395-676A-5C12-0013-BF76DB3F24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695EDFB-2DF9-D349-94EB-DE3DBF6BFD19}" type="slidenum">
              <a:rPr lang="en-US" altLang="tr-TR" sz="1200"/>
              <a:pPr/>
              <a:t>118</a:t>
            </a:fld>
            <a:endParaRPr lang="en-US" altLang="tr-TR" sz="1200"/>
          </a:p>
        </p:txBody>
      </p:sp>
      <p:sp>
        <p:nvSpPr>
          <p:cNvPr id="111618" name="Rectangle 2">
            <a:extLst>
              <a:ext uri="{FF2B5EF4-FFF2-40B4-BE49-F238E27FC236}">
                <a16:creationId xmlns:a16="http://schemas.microsoft.com/office/drawing/2014/main" id="{065ED9D6-EE39-75A6-3299-B0BBD18AD9ED}"/>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92CAE7A5-266D-5249-2F78-697B84898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4D57A521-A20B-390F-F9E6-0C52878F57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A8CEE26-7485-0047-8187-66E02335B5AE}" type="slidenum">
              <a:rPr lang="en-US" altLang="tr-TR" sz="1200"/>
              <a:pPr/>
              <a:t>119</a:t>
            </a:fld>
            <a:endParaRPr lang="en-US" altLang="tr-TR" sz="1200"/>
          </a:p>
        </p:txBody>
      </p:sp>
      <p:sp>
        <p:nvSpPr>
          <p:cNvPr id="113666" name="Rectangle 2">
            <a:extLst>
              <a:ext uri="{FF2B5EF4-FFF2-40B4-BE49-F238E27FC236}">
                <a16:creationId xmlns:a16="http://schemas.microsoft.com/office/drawing/2014/main" id="{DDF109A2-3F42-C495-0179-87574C57FFB2}"/>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C95C10AE-4EAB-0D9A-6C2D-70FBCF6BF5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25E4FCE9-C9A2-2657-7FD9-AE947023AD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8893079-F2D2-8443-9C77-BE0EDDCF6560}" type="slidenum">
              <a:rPr lang="en-US" altLang="tr-TR" sz="1200"/>
              <a:pPr/>
              <a:t>120</a:t>
            </a:fld>
            <a:endParaRPr lang="en-US" altLang="tr-TR" sz="1200"/>
          </a:p>
        </p:txBody>
      </p:sp>
      <p:sp>
        <p:nvSpPr>
          <p:cNvPr id="115714" name="Rectangle 2">
            <a:extLst>
              <a:ext uri="{FF2B5EF4-FFF2-40B4-BE49-F238E27FC236}">
                <a16:creationId xmlns:a16="http://schemas.microsoft.com/office/drawing/2014/main" id="{EA9A538B-C9D8-E9CE-430B-B85181DA6DF4}"/>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412D4A46-1A72-3B1B-D552-CB511B9E80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AC1A4413-352E-36A8-F100-1053569009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78E8ABB-FF56-E54B-9C40-C394610E9B06}" type="slidenum">
              <a:rPr lang="en-US" altLang="tr-TR" sz="1200"/>
              <a:pPr/>
              <a:t>121</a:t>
            </a:fld>
            <a:endParaRPr lang="en-US" altLang="tr-TR" sz="1200"/>
          </a:p>
        </p:txBody>
      </p:sp>
      <p:sp>
        <p:nvSpPr>
          <p:cNvPr id="117762" name="Rectangle 2">
            <a:extLst>
              <a:ext uri="{FF2B5EF4-FFF2-40B4-BE49-F238E27FC236}">
                <a16:creationId xmlns:a16="http://schemas.microsoft.com/office/drawing/2014/main" id="{806A65F7-F63A-89EE-C660-679E178A7E11}"/>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2A2A6928-C408-DC46-BEC0-EF9608FDF2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F0B09F4C-5414-55EE-F888-F453565FE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181961B-A297-5F4D-91B3-D5240557E74B}" type="slidenum">
              <a:rPr lang="en-US" altLang="tr-TR" sz="1200"/>
              <a:pPr/>
              <a:t>122</a:t>
            </a:fld>
            <a:endParaRPr lang="en-US" altLang="tr-TR" sz="1200"/>
          </a:p>
        </p:txBody>
      </p:sp>
      <p:sp>
        <p:nvSpPr>
          <p:cNvPr id="119810" name="Rectangle 2">
            <a:extLst>
              <a:ext uri="{FF2B5EF4-FFF2-40B4-BE49-F238E27FC236}">
                <a16:creationId xmlns:a16="http://schemas.microsoft.com/office/drawing/2014/main" id="{EA736914-0A0A-9A03-5EA8-B9F4305D8888}"/>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2D47602C-A8AB-1F79-A89E-F71ACE6BF6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D2C71E98-5F0E-D4C0-9D04-2FDE05FE81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C3E763B-64BE-9B44-A0AB-F01ED159332E}" type="slidenum">
              <a:rPr lang="en-US" altLang="tr-TR" sz="1200"/>
              <a:pPr/>
              <a:t>17</a:t>
            </a:fld>
            <a:endParaRPr lang="en-US" altLang="tr-TR" sz="1200"/>
          </a:p>
        </p:txBody>
      </p:sp>
      <p:sp>
        <p:nvSpPr>
          <p:cNvPr id="13314" name="Rectangle 2">
            <a:extLst>
              <a:ext uri="{FF2B5EF4-FFF2-40B4-BE49-F238E27FC236}">
                <a16:creationId xmlns:a16="http://schemas.microsoft.com/office/drawing/2014/main" id="{0E5557CE-DA82-DCC4-43EC-751F2494CD6C}"/>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CD3886CD-2E61-5B74-AB02-AAAAC33A59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EFE1EC6B-546D-8F89-87A4-37F388B58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5CFEACA-5DC1-674A-8C8D-DAB63BBF73AF}" type="slidenum">
              <a:rPr lang="en-US" altLang="tr-TR" sz="1200"/>
              <a:pPr/>
              <a:t>123</a:t>
            </a:fld>
            <a:endParaRPr lang="en-US" altLang="tr-TR" sz="1200"/>
          </a:p>
        </p:txBody>
      </p:sp>
      <p:sp>
        <p:nvSpPr>
          <p:cNvPr id="121858" name="Rectangle 2">
            <a:extLst>
              <a:ext uri="{FF2B5EF4-FFF2-40B4-BE49-F238E27FC236}">
                <a16:creationId xmlns:a16="http://schemas.microsoft.com/office/drawing/2014/main" id="{8A10FF9D-7804-2818-1454-653EA6EFCD54}"/>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ED645A93-59C1-E439-12A2-1DDFA4F58B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09498A2D-AF28-4C32-3DB1-40AA5472B9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D07902A-0E12-2340-BC23-4E4A65146605}" type="slidenum">
              <a:rPr lang="en-US" altLang="tr-TR" sz="1200"/>
              <a:pPr/>
              <a:t>124</a:t>
            </a:fld>
            <a:endParaRPr lang="en-US" altLang="tr-TR" sz="1200"/>
          </a:p>
        </p:txBody>
      </p:sp>
      <p:sp>
        <p:nvSpPr>
          <p:cNvPr id="123906" name="Rectangle 2">
            <a:extLst>
              <a:ext uri="{FF2B5EF4-FFF2-40B4-BE49-F238E27FC236}">
                <a16:creationId xmlns:a16="http://schemas.microsoft.com/office/drawing/2014/main" id="{0FBF1C99-B73D-B4F5-8F71-22572F962C3F}"/>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E883CE6E-8DDF-6C64-21C1-6F6B360057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1F7A03A1-9C20-AE29-8EC5-B32F0E36FF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456B434-85C3-8547-A878-19F7A0266244}" type="slidenum">
              <a:rPr lang="en-US" altLang="tr-TR" sz="1200"/>
              <a:pPr/>
              <a:t>125</a:t>
            </a:fld>
            <a:endParaRPr lang="en-US" altLang="tr-TR" sz="1200"/>
          </a:p>
        </p:txBody>
      </p:sp>
      <p:sp>
        <p:nvSpPr>
          <p:cNvPr id="125954" name="Rectangle 2">
            <a:extLst>
              <a:ext uri="{FF2B5EF4-FFF2-40B4-BE49-F238E27FC236}">
                <a16:creationId xmlns:a16="http://schemas.microsoft.com/office/drawing/2014/main" id="{A0AC485C-C32E-E7E6-5054-2C202A25E3BD}"/>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100DA1E6-9651-EE30-95B7-06C0FCA6CC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10E0B316-A991-954C-9DDD-F71FE6BB8E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55134ED-A4D9-8D4B-B08B-A2F693F88EA3}" type="slidenum">
              <a:rPr lang="en-US" altLang="tr-TR" sz="1200"/>
              <a:pPr/>
              <a:t>126</a:t>
            </a:fld>
            <a:endParaRPr lang="en-US" altLang="tr-TR" sz="1200"/>
          </a:p>
        </p:txBody>
      </p:sp>
      <p:sp>
        <p:nvSpPr>
          <p:cNvPr id="128002" name="Rectangle 2">
            <a:extLst>
              <a:ext uri="{FF2B5EF4-FFF2-40B4-BE49-F238E27FC236}">
                <a16:creationId xmlns:a16="http://schemas.microsoft.com/office/drawing/2014/main" id="{9564EA1E-C1F1-35F1-9B17-2928D184194F}"/>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35BAF8D-B0B1-BA86-1C1D-C81E23FE7F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5D7177E0-0748-E865-68CA-992EC0090C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196DEB7-B85F-484B-86C7-9A98668C0B0F}" type="slidenum">
              <a:rPr lang="en-US" altLang="tr-TR" sz="1200"/>
              <a:pPr/>
              <a:t>127</a:t>
            </a:fld>
            <a:endParaRPr lang="en-US" altLang="tr-TR" sz="1200"/>
          </a:p>
        </p:txBody>
      </p:sp>
      <p:sp>
        <p:nvSpPr>
          <p:cNvPr id="130050" name="Rectangle 2">
            <a:extLst>
              <a:ext uri="{FF2B5EF4-FFF2-40B4-BE49-F238E27FC236}">
                <a16:creationId xmlns:a16="http://schemas.microsoft.com/office/drawing/2014/main" id="{A652AC78-6CDF-1144-E6B9-F65C2A047A58}"/>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B52CC237-EB53-B8B3-692A-D35A55D3F2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B93392F1-8FDA-23E2-9207-70DC11D8F7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E665115-3B5E-484D-822F-CF5E22FD7034}" type="slidenum">
              <a:rPr lang="en-US" altLang="tr-TR" sz="1200"/>
              <a:pPr/>
              <a:t>128</a:t>
            </a:fld>
            <a:endParaRPr lang="en-US" altLang="tr-TR" sz="1200"/>
          </a:p>
        </p:txBody>
      </p:sp>
      <p:sp>
        <p:nvSpPr>
          <p:cNvPr id="132098" name="Rectangle 2">
            <a:extLst>
              <a:ext uri="{FF2B5EF4-FFF2-40B4-BE49-F238E27FC236}">
                <a16:creationId xmlns:a16="http://schemas.microsoft.com/office/drawing/2014/main" id="{40D8D063-9E48-202E-0443-EA5C31B0DB91}"/>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9887422D-BD3C-B9C9-FCFB-BA3D24C7D4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9FE15AF5-C8CA-885D-5DC3-055262F75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8959F92-B89D-F84F-879F-ECDAD1B33824}" type="slidenum">
              <a:rPr lang="en-US" altLang="tr-TR" sz="1200"/>
              <a:pPr/>
              <a:t>129</a:t>
            </a:fld>
            <a:endParaRPr lang="en-US" altLang="tr-TR" sz="1200"/>
          </a:p>
        </p:txBody>
      </p:sp>
      <p:sp>
        <p:nvSpPr>
          <p:cNvPr id="134146" name="Rectangle 2">
            <a:extLst>
              <a:ext uri="{FF2B5EF4-FFF2-40B4-BE49-F238E27FC236}">
                <a16:creationId xmlns:a16="http://schemas.microsoft.com/office/drawing/2014/main" id="{12597B32-7575-62C3-0C77-7AD5CFCF9493}"/>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3CEA6E56-67B5-2838-1E03-B79BD85900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tr-TR">
              <a:latin typeface="Times New Roman" panose="02020603050405020304" pitchFamily="18"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228600"/>
            <a:ext cx="7772400" cy="6019800"/>
          </a:xfrm>
        </p:spPr>
        <p:txBody>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Tree>
    <p:extLst>
      <p:ext uri="{BB962C8B-B14F-4D97-AF65-F5344CB8AC3E}">
        <p14:creationId xmlns:p14="http://schemas.microsoft.com/office/powerpoint/2010/main" val="223227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6248400" cy="1066800"/>
          </a:xfrm>
        </p:spPr>
        <p:txBody>
          <a:bodyPr/>
          <a:lstStyle/>
          <a:p>
            <a:r>
              <a:rPr lang="tr-TR"/>
              <a:t>Click to edit Master title style</a:t>
            </a:r>
            <a:endParaRPr lang="en-US"/>
          </a:p>
        </p:txBody>
      </p:sp>
      <p:sp>
        <p:nvSpPr>
          <p:cNvPr id="3" name="Text Placeholder 2"/>
          <p:cNvSpPr>
            <a:spLocks noGrp="1"/>
          </p:cNvSpPr>
          <p:nvPr>
            <p:ph type="body" sz="half" idx="1"/>
          </p:nvPr>
        </p:nvSpPr>
        <p:spPr>
          <a:xfrm>
            <a:off x="685800" y="1524000"/>
            <a:ext cx="3810000" cy="4724400"/>
          </a:xfrm>
        </p:spPr>
        <p:txBody>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
        <p:nvSpPr>
          <p:cNvPr id="4" name="Content Placeholder 3"/>
          <p:cNvSpPr>
            <a:spLocks noGrp="1"/>
          </p:cNvSpPr>
          <p:nvPr>
            <p:ph sz="half" idx="2"/>
          </p:nvPr>
        </p:nvSpPr>
        <p:spPr>
          <a:xfrm>
            <a:off x="4648200" y="1524000"/>
            <a:ext cx="3810000" cy="4724400"/>
          </a:xfrm>
        </p:spPr>
        <p:txBody>
          <a:bodyPr/>
          <a:lstStyle/>
          <a:p>
            <a:pPr lvl="0"/>
            <a:r>
              <a:rPr lang="tr-TR"/>
              <a:t>Click to edit Master text styles</a:t>
            </a:r>
          </a:p>
          <a:p>
            <a:pPr lvl="1"/>
            <a:r>
              <a:rPr lang="tr-TR"/>
              <a:t>Second level</a:t>
            </a:r>
          </a:p>
          <a:p>
            <a:pPr lvl="2"/>
            <a:r>
              <a:rPr lang="tr-TR"/>
              <a:t>Third level</a:t>
            </a:r>
          </a:p>
          <a:p>
            <a:pPr lvl="3"/>
            <a:r>
              <a:rPr lang="tr-TR"/>
              <a:t>Fourth level</a:t>
            </a:r>
          </a:p>
          <a:p>
            <a:pPr lvl="4"/>
            <a:r>
              <a:rPr lang="tr-TR"/>
              <a:t>Fifth level</a:t>
            </a:r>
            <a:endParaRPr lang="en-US"/>
          </a:p>
        </p:txBody>
      </p:sp>
    </p:spTree>
    <p:extLst>
      <p:ext uri="{BB962C8B-B14F-4D97-AF65-F5344CB8AC3E}">
        <p14:creationId xmlns:p14="http://schemas.microsoft.com/office/powerpoint/2010/main" val="1826301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oleObject" Target="../embeddings/oleObject26.bin"/><Relationship Id="rId4" Type="http://schemas.openxmlformats.org/officeDocument/2006/relationships/image" Target="../media/image78.png"/></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oleObject" Target="../embeddings/oleObject37.bin"/><Relationship Id="rId4" Type="http://schemas.openxmlformats.org/officeDocument/2006/relationships/image" Target="../media/image88.png"/></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92.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oleObject" Target="../embeddings/oleObject43.bin"/><Relationship Id="rId5" Type="http://schemas.openxmlformats.org/officeDocument/2006/relationships/oleObject" Target="../embeddings/oleObject42.bin"/><Relationship Id="rId4" Type="http://schemas.openxmlformats.org/officeDocument/2006/relationships/image" Target="../media/image79.png"/></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40.png"/><Relationship Id="rId7" Type="http://schemas.openxmlformats.org/officeDocument/2006/relationships/image" Target="../media/image42.emf"/><Relationship Id="rId2" Type="http://schemas.openxmlformats.org/officeDocument/2006/relationships/oleObject" Target="../embeddings/oleObject6.bin"/><Relationship Id="rId1" Type="http://schemas.openxmlformats.org/officeDocument/2006/relationships/slideLayout" Target="../slideLayouts/slideLayout12.xml"/><Relationship Id="rId6" Type="http://schemas.openxmlformats.org/officeDocument/2006/relationships/oleObject" Target="../embeddings/oleObject8.bin"/><Relationship Id="rId5" Type="http://schemas.openxmlformats.org/officeDocument/2006/relationships/image" Target="../media/image41.emf"/><Relationship Id="rId4" Type="http://schemas.openxmlformats.org/officeDocument/2006/relationships/oleObject" Target="../embeddings/oleObject7.bin"/><Relationship Id="rId9" Type="http://schemas.openxmlformats.org/officeDocument/2006/relationships/image" Target="../media/image43.e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7.png"/><Relationship Id="rId2" Type="http://schemas.openxmlformats.org/officeDocument/2006/relationships/oleObject" Target="../embeddings/oleObject11.bin"/><Relationship Id="rId1" Type="http://schemas.openxmlformats.org/officeDocument/2006/relationships/slideLayout" Target="../slideLayouts/slideLayout12.xml"/><Relationship Id="rId6" Type="http://schemas.openxmlformats.org/officeDocument/2006/relationships/oleObject" Target="../embeddings/oleObject13.bin"/><Relationship Id="rId5" Type="http://schemas.openxmlformats.org/officeDocument/2006/relationships/image" Target="../media/image46.emf"/><Relationship Id="rId4" Type="http://schemas.openxmlformats.org/officeDocument/2006/relationships/oleObject" Target="../embeddings/oleObject12.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emf"/><Relationship Id="rId2" Type="http://schemas.openxmlformats.org/officeDocument/2006/relationships/oleObject" Target="../embeddings/oleObject14.bin"/><Relationship Id="rId1" Type="http://schemas.openxmlformats.org/officeDocument/2006/relationships/slideLayout" Target="../slideLayouts/slideLayout13.xml"/><Relationship Id="rId6" Type="http://schemas.openxmlformats.org/officeDocument/2006/relationships/oleObject" Target="../embeddings/oleObject16.bin"/><Relationship Id="rId5" Type="http://schemas.openxmlformats.org/officeDocument/2006/relationships/image" Target="../media/image49.emf"/><Relationship Id="rId4" Type="http://schemas.openxmlformats.org/officeDocument/2006/relationships/oleObject" Target="../embeddings/oleObject15.bin"/></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oleObject" Target="../embeddings/oleObject17.bin"/><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9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5595" y="728664"/>
            <a:ext cx="3738610" cy="3157080"/>
          </a:xfrm>
          <a:noFill/>
        </p:spPr>
        <p:txBody>
          <a:bodyPr>
            <a:normAutofit/>
          </a:bodyPr>
          <a:lstStyle/>
          <a:p>
            <a:pPr algn="l"/>
            <a:r>
              <a:rPr lang="tr-TR" sz="4500"/>
              <a:t>Week 2 – Math Foundations &amp; 2D Graphics</a:t>
            </a:r>
          </a:p>
        </p:txBody>
      </p:sp>
      <p:sp>
        <p:nvSpPr>
          <p:cNvPr id="3" name="Subtitle 2"/>
          <p:cNvSpPr>
            <a:spLocks noGrp="1"/>
          </p:cNvSpPr>
          <p:nvPr>
            <p:ph type="subTitle" idx="1"/>
          </p:nvPr>
        </p:nvSpPr>
        <p:spPr>
          <a:xfrm>
            <a:off x="4775595" y="4072045"/>
            <a:ext cx="3738610" cy="2057289"/>
          </a:xfrm>
          <a:noFill/>
        </p:spPr>
        <p:txBody>
          <a:bodyPr>
            <a:normAutofit/>
          </a:bodyPr>
          <a:lstStyle/>
          <a:p>
            <a:pPr algn="l">
              <a:lnSpc>
                <a:spcPct val="90000"/>
              </a:lnSpc>
            </a:pPr>
            <a:r>
              <a:rPr lang="tr-TR" sz="3000"/>
              <a:t>CS405: Introduction to Computer Graphics</a:t>
            </a:r>
          </a:p>
          <a:p>
            <a:pPr algn="l">
              <a:lnSpc>
                <a:spcPct val="90000"/>
              </a:lnSpc>
            </a:pPr>
            <a:r>
              <a:rPr lang="tr-TR" sz="3000"/>
              <a:t>Sabancı University</a:t>
            </a:r>
          </a:p>
          <a:p>
            <a:pPr algn="l">
              <a:lnSpc>
                <a:spcPct val="90000"/>
              </a:lnSpc>
            </a:pPr>
            <a:r>
              <a:rPr lang="tr-TR" sz="3000"/>
              <a:t>Selim Balcısoy</a:t>
            </a:r>
          </a:p>
        </p:txBody>
      </p:sp>
      <p:pic>
        <p:nvPicPr>
          <p:cNvPr id="4" name="Resim 3">
            <a:extLst>
              <a:ext uri="{FF2B5EF4-FFF2-40B4-BE49-F238E27FC236}">
                <a16:creationId xmlns:a16="http://schemas.microsoft.com/office/drawing/2014/main" id="{B6695AA2-8BAA-02A8-F483-4C8E934E5828}"/>
              </a:ext>
            </a:extLst>
          </p:cNvPr>
          <p:cNvPicPr>
            <a:picLocks noChangeAspect="1"/>
          </p:cNvPicPr>
          <p:nvPr/>
        </p:nvPicPr>
        <p:blipFill>
          <a:blip r:embed="rId2"/>
          <a:srcRect l="14363" r="19960"/>
          <a:stretch>
            <a:fillRect/>
          </a:stretch>
        </p:blipFill>
        <p:spPr>
          <a:xfrm>
            <a:off x="20" y="10"/>
            <a:ext cx="4504114" cy="6857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BC04C0F2-4BDB-7FBD-67A9-D092FDC4C569}"/>
              </a:ext>
            </a:extLst>
          </p:cNvPr>
          <p:cNvPicPr>
            <a:picLocks noChangeAspect="1"/>
          </p:cNvPicPr>
          <p:nvPr/>
        </p:nvPicPr>
        <p:blipFill>
          <a:blip r:embed="rId3"/>
          <a:srcRect t="3716" r="2" b="1723"/>
          <a:stretch>
            <a:fillRect/>
          </a:stretch>
        </p:blipFill>
        <p:spPr>
          <a:xfrm>
            <a:off x="1891767" y="10"/>
            <a:ext cx="7252231" cy="6857990"/>
          </a:xfrm>
          <a:prstGeom prst="rect">
            <a:avLst/>
          </a:prstGeom>
        </p:spPr>
      </p:pic>
      <p:sp>
        <p:nvSpPr>
          <p:cNvPr id="15"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365125"/>
            <a:ext cx="2866641" cy="1899912"/>
          </a:xfrm>
        </p:spPr>
        <p:txBody>
          <a:bodyPr>
            <a:normAutofit/>
          </a:bodyPr>
          <a:lstStyle/>
          <a:p>
            <a:r>
              <a:rPr lang="tr-TR" sz="3500"/>
              <a:t>Points vs Vectors</a:t>
            </a:r>
          </a:p>
        </p:txBody>
      </p:sp>
      <p:sp>
        <p:nvSpPr>
          <p:cNvPr id="3" name="Content Placeholder 2"/>
          <p:cNvSpPr>
            <a:spLocks noGrp="1"/>
          </p:cNvSpPr>
          <p:nvPr>
            <p:ph idx="1"/>
          </p:nvPr>
        </p:nvSpPr>
        <p:spPr>
          <a:xfrm>
            <a:off x="628650" y="2434201"/>
            <a:ext cx="2866641" cy="3742762"/>
          </a:xfrm>
        </p:spPr>
        <p:txBody>
          <a:bodyPr>
            <a:normAutofit/>
          </a:bodyPr>
          <a:lstStyle/>
          <a:p>
            <a:r>
              <a:rPr lang="tr-TR" sz="1700"/>
              <a:t>Point = location</a:t>
            </a:r>
          </a:p>
          <a:p>
            <a:r>
              <a:rPr lang="tr-TR" sz="1700"/>
              <a:t>Vector = direction + magnitude</a:t>
            </a:r>
          </a:p>
          <a:p>
            <a:r>
              <a:rPr lang="tr-TR" sz="1700"/>
              <a:t>Points fix positions (e.g., a dock coordinate), while vectors describe changes (e.g., boat movement). </a:t>
            </a:r>
          </a:p>
          <a:p>
            <a:r>
              <a:rPr lang="tr-TR" sz="1700"/>
              <a:t>In graphics, points define shapes; vectors handle transformations.</a:t>
            </a:r>
          </a:p>
          <a:p>
            <a:endParaRPr lang="tr-TR" sz="17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BDE53D3B-AF31-5C2E-9CD2-BF4CD1A41AB5}"/>
              </a:ext>
            </a:extLst>
          </p:cNvPr>
          <p:cNvSpPr>
            <a:spLocks noChangeArrowheads="1"/>
          </p:cNvSpPr>
          <p:nvPr/>
        </p:nvSpPr>
        <p:spPr bwMode="auto">
          <a:xfrm>
            <a:off x="1401366" y="1322785"/>
            <a:ext cx="41832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 (</a:t>
            </a:r>
            <a:r>
              <a:rPr lang="en-US" altLang="tr-TR" sz="1800">
                <a:latin typeface="Symbol" pitchFamily="2" charset="2"/>
              </a:rPr>
              <a:t>a,b</a:t>
            </a:r>
            <a:r>
              <a:rPr lang="en-US" altLang="tr-TR" sz="1800"/>
              <a:t>) = C + </a:t>
            </a:r>
            <a:r>
              <a:rPr lang="en-US" altLang="tr-TR" sz="1800">
                <a:latin typeface="Symbol" pitchFamily="2" charset="2"/>
              </a:rPr>
              <a:t>b(1-a)(</a:t>
            </a:r>
            <a:r>
              <a:rPr lang="en-US" altLang="tr-TR" sz="1800"/>
              <a:t>A – C) + (1-</a:t>
            </a:r>
            <a:r>
              <a:rPr lang="en-US" altLang="tr-TR" sz="1800">
                <a:latin typeface="Symbol" pitchFamily="2" charset="2"/>
              </a:rPr>
              <a:t>b</a:t>
            </a:r>
            <a:r>
              <a:rPr lang="en-US" altLang="tr-TR" sz="1800"/>
              <a:t>)(B-C) </a:t>
            </a:r>
            <a:endParaRPr lang="tr-TR" altLang="tr-TR" sz="1800"/>
          </a:p>
        </p:txBody>
      </p:sp>
      <p:sp>
        <p:nvSpPr>
          <p:cNvPr id="71682" name="Text Box 3">
            <a:extLst>
              <a:ext uri="{FF2B5EF4-FFF2-40B4-BE49-F238E27FC236}">
                <a16:creationId xmlns:a16="http://schemas.microsoft.com/office/drawing/2014/main" id="{BFA78E15-D405-C8C0-0A91-89E374A3E0BB}"/>
              </a:ext>
            </a:extLst>
          </p:cNvPr>
          <p:cNvSpPr txBox="1">
            <a:spLocks noChangeArrowheads="1"/>
          </p:cNvSpPr>
          <p:nvPr/>
        </p:nvSpPr>
        <p:spPr bwMode="auto">
          <a:xfrm>
            <a:off x="1358505" y="1916908"/>
            <a:ext cx="59106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Noting that A-C and B-C are arbitrary vectors, a plane can be </a:t>
            </a:r>
          </a:p>
          <a:p>
            <a:r>
              <a:rPr lang="en-US" altLang="tr-TR" sz="1800"/>
              <a:t>determined as:</a:t>
            </a:r>
            <a:endParaRPr lang="tr-TR" altLang="tr-TR" sz="1800"/>
          </a:p>
        </p:txBody>
      </p:sp>
      <p:sp>
        <p:nvSpPr>
          <p:cNvPr id="71683" name="Rectangle 4">
            <a:extLst>
              <a:ext uri="{FF2B5EF4-FFF2-40B4-BE49-F238E27FC236}">
                <a16:creationId xmlns:a16="http://schemas.microsoft.com/office/drawing/2014/main" id="{8A14CA0C-A216-DD6E-E0EC-90E8FA924A2C}"/>
              </a:ext>
            </a:extLst>
          </p:cNvPr>
          <p:cNvSpPr>
            <a:spLocks noChangeArrowheads="1"/>
          </p:cNvSpPr>
          <p:nvPr/>
        </p:nvSpPr>
        <p:spPr bwMode="auto">
          <a:xfrm>
            <a:off x="1959770" y="2677716"/>
            <a:ext cx="20768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 (s,t) = C + su + tv </a:t>
            </a:r>
            <a:endParaRPr lang="tr-TR" altLang="tr-TR" sz="1800"/>
          </a:p>
        </p:txBody>
      </p:sp>
      <p:sp>
        <p:nvSpPr>
          <p:cNvPr id="161799" name="Text Box 7">
            <a:extLst>
              <a:ext uri="{FF2B5EF4-FFF2-40B4-BE49-F238E27FC236}">
                <a16:creationId xmlns:a16="http://schemas.microsoft.com/office/drawing/2014/main" id="{FA9EFA69-6A76-539D-826B-C8D29E1C714F}"/>
              </a:ext>
            </a:extLst>
          </p:cNvPr>
          <p:cNvSpPr txBox="1">
            <a:spLocks noChangeArrowheads="1"/>
          </p:cNvSpPr>
          <p:nvPr/>
        </p:nvSpPr>
        <p:spPr bwMode="auto">
          <a:xfrm>
            <a:off x="1327548" y="3429000"/>
            <a:ext cx="63089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We can rearrange terms to obtain the </a:t>
            </a:r>
            <a:r>
              <a:rPr lang="en-US" altLang="tr-TR" sz="1800" i="1"/>
              <a:t>affine combination</a:t>
            </a:r>
            <a:r>
              <a:rPr lang="en-US" altLang="tr-TR" sz="1800"/>
              <a:t> of points:</a:t>
            </a:r>
            <a:endParaRPr lang="tr-TR" altLang="tr-TR" sz="1800"/>
          </a:p>
        </p:txBody>
      </p:sp>
      <p:sp>
        <p:nvSpPr>
          <p:cNvPr id="161800" name="Rectangle 8">
            <a:extLst>
              <a:ext uri="{FF2B5EF4-FFF2-40B4-BE49-F238E27FC236}">
                <a16:creationId xmlns:a16="http://schemas.microsoft.com/office/drawing/2014/main" id="{D168C9F5-8AED-272E-ABB2-0B1D93AB3B65}"/>
              </a:ext>
            </a:extLst>
          </p:cNvPr>
          <p:cNvSpPr>
            <a:spLocks noChangeArrowheads="1"/>
          </p:cNvSpPr>
          <p:nvPr/>
        </p:nvSpPr>
        <p:spPr bwMode="auto">
          <a:xfrm>
            <a:off x="1629967" y="4189810"/>
            <a:ext cx="27309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 (s,t) = sA + tB + (1-s-t)C </a:t>
            </a:r>
            <a:endParaRPr lang="tr-TR" altLang="tr-TR" sz="1800"/>
          </a:p>
        </p:txBody>
      </p:sp>
      <p:sp>
        <p:nvSpPr>
          <p:cNvPr id="71686" name="Rectangle 9">
            <a:extLst>
              <a:ext uri="{FF2B5EF4-FFF2-40B4-BE49-F238E27FC236}">
                <a16:creationId xmlns:a16="http://schemas.microsoft.com/office/drawing/2014/main" id="{E01E5875-50EA-C182-9F12-AE7621D72A20}"/>
              </a:ext>
            </a:extLst>
          </p:cNvPr>
          <p:cNvSpPr>
            <a:spLocks noChangeArrowheads="1"/>
          </p:cNvSpPr>
          <p:nvPr/>
        </p:nvSpPr>
        <p:spPr bwMode="auto">
          <a:xfrm>
            <a:off x="1818086" y="4779170"/>
            <a:ext cx="4593431" cy="92333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tr-TR" sz="1800" b="1"/>
              <a:t>In mathematics, an affine combination of vectors x1, ..., xn is a linear combination in which the sum of the coefficients is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1799"/>
                                        </p:tgtEl>
                                        <p:attrNameLst>
                                          <p:attrName>style.visibility</p:attrName>
                                        </p:attrNameLst>
                                      </p:cBhvr>
                                      <p:to>
                                        <p:strVal val="visible"/>
                                      </p:to>
                                    </p:set>
                                    <p:animEffect transition="in" filter="box(in)">
                                      <p:cBhvr>
                                        <p:cTn id="7" dur="500"/>
                                        <p:tgtEl>
                                          <p:spTgt spid="161799"/>
                                        </p:tgtEl>
                                      </p:cBhvr>
                                    </p:animEffect>
                                  </p:childTnLst>
                                </p:cTn>
                              </p:par>
                              <p:par>
                                <p:cTn id="8" presetID="4" presetClass="entr" presetSubtype="16" fill="hold" nodeType="withEffect">
                                  <p:stCondLst>
                                    <p:cond delay="0"/>
                                  </p:stCondLst>
                                  <p:childTnLst>
                                    <p:set>
                                      <p:cBhvr>
                                        <p:cTn id="9" dur="1" fill="hold">
                                          <p:stCondLst>
                                            <p:cond delay="0"/>
                                          </p:stCondLst>
                                        </p:cTn>
                                        <p:tgtEl>
                                          <p:spTgt spid="161800"/>
                                        </p:tgtEl>
                                        <p:attrNameLst>
                                          <p:attrName>style.visibility</p:attrName>
                                        </p:attrNameLst>
                                      </p:cBhvr>
                                      <p:to>
                                        <p:strVal val="visible"/>
                                      </p:to>
                                    </p:set>
                                    <p:animEffect transition="in" filter="box(in)">
                                      <p:cBhvr>
                                        <p:cTn id="10" dur="500"/>
                                        <p:tgtEl>
                                          <p:spTgt spid="161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9" grpId="0"/>
      <p:bldP spid="16180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ext Box 2">
            <a:extLst>
              <a:ext uri="{FF2B5EF4-FFF2-40B4-BE49-F238E27FC236}">
                <a16:creationId xmlns:a16="http://schemas.microsoft.com/office/drawing/2014/main" id="{C847844D-FB6F-B1F2-6E6F-7FC1673189F2}"/>
              </a:ext>
            </a:extLst>
          </p:cNvPr>
          <p:cNvSpPr txBox="1">
            <a:spLocks noChangeArrowheads="1"/>
          </p:cNvSpPr>
          <p:nvPr/>
        </p:nvSpPr>
        <p:spPr bwMode="auto">
          <a:xfrm>
            <a:off x="1329929" y="1376363"/>
            <a:ext cx="653743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Example</a:t>
            </a:r>
            <a:r>
              <a:rPr lang="en-US" altLang="tr-TR" sz="1800"/>
              <a:t>: Plane passing through A=(3,3,3), B=(5,5,7) and C=(1,2,4)</a:t>
            </a:r>
          </a:p>
          <a:p>
            <a:endParaRPr lang="en-US" altLang="tr-TR" sz="1800"/>
          </a:p>
          <a:p>
            <a:r>
              <a:rPr lang="en-US" altLang="tr-TR" sz="1800"/>
              <a:t>Find the parametric form of the plane.</a:t>
            </a:r>
          </a:p>
          <a:p>
            <a:endParaRPr lang="tr-TR" altLang="tr-TR" sz="1800"/>
          </a:p>
          <a:p>
            <a:r>
              <a:rPr lang="en-US" altLang="tr-TR" sz="1800"/>
              <a:t>Find the point normal form of the plane.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AA2F6999-575D-2E7D-EE70-9EF1F52B37B3}"/>
              </a:ext>
            </a:extLst>
          </p:cNvPr>
          <p:cNvSpPr>
            <a:spLocks noChangeArrowheads="1"/>
          </p:cNvSpPr>
          <p:nvPr/>
        </p:nvSpPr>
        <p:spPr bwMode="auto">
          <a:xfrm>
            <a:off x="1678782" y="1327547"/>
            <a:ext cx="36365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The point normal form for a plane </a:t>
            </a:r>
            <a:endParaRPr lang="tr-TR" altLang="tr-TR" sz="1800" b="1"/>
          </a:p>
        </p:txBody>
      </p:sp>
      <p:sp>
        <p:nvSpPr>
          <p:cNvPr id="75778" name="Text Box 3">
            <a:extLst>
              <a:ext uri="{FF2B5EF4-FFF2-40B4-BE49-F238E27FC236}">
                <a16:creationId xmlns:a16="http://schemas.microsoft.com/office/drawing/2014/main" id="{5DF8E94D-5503-0996-0BF7-71DC75E2106C}"/>
              </a:ext>
            </a:extLst>
          </p:cNvPr>
          <p:cNvSpPr txBox="1">
            <a:spLocks noChangeArrowheads="1"/>
          </p:cNvSpPr>
          <p:nvPr/>
        </p:nvSpPr>
        <p:spPr bwMode="auto">
          <a:xfrm>
            <a:off x="1327547" y="2025255"/>
            <a:ext cx="63723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A plane is completely specified by giving a single point B that lies </a:t>
            </a:r>
          </a:p>
          <a:p>
            <a:r>
              <a:rPr lang="en-US" altLang="tr-TR" sz="1800"/>
              <a:t>within it and the direction </a:t>
            </a:r>
            <a:r>
              <a:rPr lang="en-US" altLang="tr-TR" sz="1800" b="1"/>
              <a:t>n</a:t>
            </a:r>
            <a:r>
              <a:rPr lang="en-US" altLang="tr-TR" sz="1800"/>
              <a:t> of the normal to the plane. </a:t>
            </a:r>
            <a:endParaRPr lang="tr-TR" altLang="tr-TR" sz="1800"/>
          </a:p>
        </p:txBody>
      </p:sp>
      <p:sp>
        <p:nvSpPr>
          <p:cNvPr id="75779" name="Text Box 7">
            <a:extLst>
              <a:ext uri="{FF2B5EF4-FFF2-40B4-BE49-F238E27FC236}">
                <a16:creationId xmlns:a16="http://schemas.microsoft.com/office/drawing/2014/main" id="{DF423D95-BBFF-6B53-153E-0DD3B2087E5A}"/>
              </a:ext>
            </a:extLst>
          </p:cNvPr>
          <p:cNvSpPr txBox="1">
            <a:spLocks noChangeArrowheads="1"/>
          </p:cNvSpPr>
          <p:nvPr/>
        </p:nvSpPr>
        <p:spPr bwMode="auto">
          <a:xfrm>
            <a:off x="1871663" y="2781300"/>
            <a:ext cx="1539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n</a:t>
            </a:r>
            <a:r>
              <a:rPr lang="en-US" altLang="tr-TR" sz="1800"/>
              <a:t> . (R – B) = 0</a:t>
            </a:r>
            <a:endParaRPr lang="tr-TR" altLang="tr-TR" sz="1800"/>
          </a:p>
        </p:txBody>
      </p:sp>
      <p:graphicFrame>
        <p:nvGraphicFramePr>
          <p:cNvPr id="75780" name="Object 2">
            <a:extLst>
              <a:ext uri="{FF2B5EF4-FFF2-40B4-BE49-F238E27FC236}">
                <a16:creationId xmlns:a16="http://schemas.microsoft.com/office/drawing/2014/main" id="{4283E757-670D-28EF-A68A-1562E179EB43}"/>
              </a:ext>
            </a:extLst>
          </p:cNvPr>
          <p:cNvGraphicFramePr>
            <a:graphicFrameLocks noChangeAspect="1"/>
          </p:cNvGraphicFramePr>
          <p:nvPr/>
        </p:nvGraphicFramePr>
        <p:xfrm>
          <a:off x="3977880" y="2781300"/>
          <a:ext cx="1835944" cy="1809750"/>
        </p:xfrm>
        <a:graphic>
          <a:graphicData uri="http://schemas.openxmlformats.org/presentationml/2006/ole">
            <mc:AlternateContent xmlns:mc="http://schemas.openxmlformats.org/markup-compatibility/2006">
              <mc:Choice xmlns:v="urn:schemas-microsoft-com:vml" Requires="v">
                <p:oleObj name="Bit Eşlem Resmi" r:id="rId3" imgW="2717800" imgH="2679700" progId="Paint.Picture">
                  <p:embed/>
                </p:oleObj>
              </mc:Choice>
              <mc:Fallback>
                <p:oleObj name="Bit Eşlem Resmi" r:id="rId3" imgW="2717800" imgH="2679700" progId="Paint.Picture">
                  <p:embed/>
                  <p:pic>
                    <p:nvPicPr>
                      <p:cNvPr id="75780" name="Object 2">
                        <a:extLst>
                          <a:ext uri="{FF2B5EF4-FFF2-40B4-BE49-F238E27FC236}">
                            <a16:creationId xmlns:a16="http://schemas.microsoft.com/office/drawing/2014/main" id="{4283E757-670D-28EF-A68A-1562E179E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880" y="2781300"/>
                        <a:ext cx="1835944"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2">
            <a:extLst>
              <a:ext uri="{FF2B5EF4-FFF2-40B4-BE49-F238E27FC236}">
                <a16:creationId xmlns:a16="http://schemas.microsoft.com/office/drawing/2014/main" id="{E463298D-AB15-399B-E3E7-DDA9293E4323}"/>
              </a:ext>
            </a:extLst>
          </p:cNvPr>
          <p:cNvSpPr txBox="1">
            <a:spLocks noChangeArrowheads="1"/>
          </p:cNvSpPr>
          <p:nvPr/>
        </p:nvSpPr>
        <p:spPr bwMode="auto">
          <a:xfrm>
            <a:off x="1493045" y="1376363"/>
            <a:ext cx="60469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Example</a:t>
            </a:r>
            <a:r>
              <a:rPr lang="en-US" altLang="tr-TR" sz="1800"/>
              <a:t>: Plane passing through A=(1,2,3) with normal vector </a:t>
            </a:r>
          </a:p>
          <a:p>
            <a:r>
              <a:rPr lang="en-US" altLang="tr-TR" sz="1800"/>
              <a:t>N=(2, -1, -2)</a:t>
            </a:r>
          </a:p>
          <a:p>
            <a:endParaRPr lang="en-US" altLang="tr-TR" sz="1800"/>
          </a:p>
          <a:p>
            <a:r>
              <a:rPr lang="en-US" altLang="tr-TR" sz="1800"/>
              <a:t>Write the Point Normal Form</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ext Box 2">
            <a:extLst>
              <a:ext uri="{FF2B5EF4-FFF2-40B4-BE49-F238E27FC236}">
                <a16:creationId xmlns:a16="http://schemas.microsoft.com/office/drawing/2014/main" id="{A83F6546-ECF5-DB2B-DDAC-EB919B3F6625}"/>
              </a:ext>
            </a:extLst>
          </p:cNvPr>
          <p:cNvSpPr txBox="1">
            <a:spLocks noChangeArrowheads="1"/>
          </p:cNvSpPr>
          <p:nvPr/>
        </p:nvSpPr>
        <p:spPr bwMode="auto">
          <a:xfrm>
            <a:off x="1495426" y="1376363"/>
            <a:ext cx="6054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Example</a:t>
            </a:r>
            <a:r>
              <a:rPr lang="en-US" altLang="tr-TR" sz="1800"/>
              <a:t>: Find a parametric form for the plane  2x – y + 3z = 8</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3">
            <a:extLst>
              <a:ext uri="{FF2B5EF4-FFF2-40B4-BE49-F238E27FC236}">
                <a16:creationId xmlns:a16="http://schemas.microsoft.com/office/drawing/2014/main" id="{9AE14B8E-AF28-E7D2-DA79-94512366AB4C}"/>
              </a:ext>
            </a:extLst>
          </p:cNvPr>
          <p:cNvSpPr>
            <a:spLocks noGrp="1" noChangeArrowheads="1"/>
          </p:cNvSpPr>
          <p:nvPr>
            <p:ph type="body" idx="1"/>
          </p:nvPr>
        </p:nvSpPr>
        <p:spPr/>
        <p:txBody>
          <a:bodyPr/>
          <a:lstStyle/>
          <a:p>
            <a:pPr>
              <a:buFontTx/>
              <a:buNone/>
            </a:pPr>
            <a:r>
              <a:rPr lang="en-US" altLang="tr-TR">
                <a:ea typeface="ＭＳ Ｐゴシック" panose="020B0600070205080204" pitchFamily="34" charset="-128"/>
              </a:rPr>
              <a:t>Normal  n (2,-1,3)</a:t>
            </a:r>
          </a:p>
          <a:p>
            <a:pPr>
              <a:buFontTx/>
              <a:buNone/>
            </a:pPr>
            <a:r>
              <a:rPr lang="en-US" altLang="tr-TR">
                <a:ea typeface="ＭＳ Ｐゴシック" panose="020B0600070205080204" pitchFamily="34" charset="-128"/>
              </a:rPr>
              <a:t>A point on the plane C (4,0,0)</a:t>
            </a:r>
          </a:p>
          <a:p>
            <a:pPr>
              <a:buFontTx/>
              <a:buNone/>
            </a:pPr>
            <a:r>
              <a:rPr lang="en-US" altLang="tr-TR">
                <a:ea typeface="ＭＳ Ｐゴシック" panose="020B0600070205080204" pitchFamily="34" charset="-128"/>
              </a:rPr>
              <a:t>Two vectors on the plane:</a:t>
            </a:r>
          </a:p>
          <a:p>
            <a:pPr>
              <a:buFontTx/>
              <a:buNone/>
            </a:pPr>
            <a:r>
              <a:rPr lang="en-US" altLang="tr-TR">
                <a:ea typeface="ＭＳ Ｐゴシック" panose="020B0600070205080204" pitchFamily="34" charset="-128"/>
              </a:rPr>
              <a:t>Condition n.a=0</a:t>
            </a:r>
          </a:p>
          <a:p>
            <a:pPr>
              <a:buFontTx/>
              <a:buNone/>
            </a:pPr>
            <a:r>
              <a:rPr lang="en-US" altLang="tr-TR">
                <a:ea typeface="ＭＳ Ｐゴシック" panose="020B0600070205080204" pitchFamily="34" charset="-128"/>
              </a:rPr>
              <a:t>a(1,5,1) b(0,3,1)</a:t>
            </a:r>
          </a:p>
          <a:p>
            <a:pPr>
              <a:buFontTx/>
              <a:buNone/>
            </a:pPr>
            <a:r>
              <a:rPr lang="en-US" altLang="tr-TR">
                <a:ea typeface="ＭＳ Ｐゴシック" panose="020B0600070205080204" pitchFamily="34" charset="-128"/>
              </a:rPr>
              <a:t>Parametric form</a:t>
            </a:r>
          </a:p>
          <a:p>
            <a:pPr>
              <a:buFontTx/>
              <a:buNone/>
            </a:pPr>
            <a:r>
              <a:rPr lang="en-US" altLang="tr-TR">
                <a:ea typeface="ＭＳ Ｐゴシック" panose="020B0600070205080204" pitchFamily="34" charset="-128"/>
              </a:rPr>
              <a:t>P(s,t) = (4,0,0) + (1,5,1)s + (0,3,1)t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ext Box 2">
            <a:extLst>
              <a:ext uri="{FF2B5EF4-FFF2-40B4-BE49-F238E27FC236}">
                <a16:creationId xmlns:a16="http://schemas.microsoft.com/office/drawing/2014/main" id="{A943B9C8-B343-006D-AEC7-7BC8E40CFA18}"/>
              </a:ext>
            </a:extLst>
          </p:cNvPr>
          <p:cNvSpPr txBox="1">
            <a:spLocks noChangeArrowheads="1"/>
          </p:cNvSpPr>
          <p:nvPr/>
        </p:nvSpPr>
        <p:spPr bwMode="auto">
          <a:xfrm>
            <a:off x="1275160" y="1431131"/>
            <a:ext cx="65389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Given the normal</a:t>
            </a:r>
            <a:r>
              <a:rPr lang="en-US" altLang="tr-TR" sz="1800" b="1"/>
              <a:t> n </a:t>
            </a:r>
            <a:r>
              <a:rPr lang="en-US" altLang="tr-TR" sz="1800"/>
              <a:t>to a plane, can you find two points on the plane.</a:t>
            </a:r>
            <a:r>
              <a:rPr lang="en-US" altLang="tr-TR" sz="1800" b="1"/>
              <a:t> </a:t>
            </a:r>
            <a:endParaRPr lang="en-US" altLang="tr-TR" sz="18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ext Box 2">
            <a:extLst>
              <a:ext uri="{FF2B5EF4-FFF2-40B4-BE49-F238E27FC236}">
                <a16:creationId xmlns:a16="http://schemas.microsoft.com/office/drawing/2014/main" id="{51FFBED7-F140-67E1-BCA0-280FE21FDF6A}"/>
              </a:ext>
            </a:extLst>
          </p:cNvPr>
          <p:cNvSpPr txBox="1">
            <a:spLocks noChangeArrowheads="1"/>
          </p:cNvSpPr>
          <p:nvPr/>
        </p:nvSpPr>
        <p:spPr bwMode="auto">
          <a:xfrm>
            <a:off x="3437336" y="1269206"/>
            <a:ext cx="1706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Planar patches </a:t>
            </a:r>
          </a:p>
        </p:txBody>
      </p:sp>
      <p:graphicFrame>
        <p:nvGraphicFramePr>
          <p:cNvPr id="86018" name="Object 2">
            <a:extLst>
              <a:ext uri="{FF2B5EF4-FFF2-40B4-BE49-F238E27FC236}">
                <a16:creationId xmlns:a16="http://schemas.microsoft.com/office/drawing/2014/main" id="{0A501A5A-A2C1-B0EF-AFE4-830656E89DDA}"/>
              </a:ext>
            </a:extLst>
          </p:cNvPr>
          <p:cNvGraphicFramePr>
            <a:graphicFrameLocks noGrp="1" noChangeAspect="1"/>
          </p:cNvGraphicFramePr>
          <p:nvPr>
            <p:ph/>
          </p:nvPr>
        </p:nvGraphicFramePr>
        <p:xfrm>
          <a:off x="2357437" y="1808560"/>
          <a:ext cx="4043363" cy="1714500"/>
        </p:xfrm>
        <a:graphic>
          <a:graphicData uri="http://schemas.openxmlformats.org/presentationml/2006/ole">
            <mc:AlternateContent xmlns:mc="http://schemas.openxmlformats.org/markup-compatibility/2006">
              <mc:Choice xmlns:v="urn:schemas-microsoft-com:vml" Requires="v">
                <p:oleObj name="Bit Eşlem Resmi" r:id="rId3" imgW="7188200" imgH="3048000" progId="Paint.Picture">
                  <p:embed/>
                </p:oleObj>
              </mc:Choice>
              <mc:Fallback>
                <p:oleObj name="Bit Eşlem Resmi" r:id="rId3" imgW="7188200" imgH="3048000" progId="Paint.Picture">
                  <p:embed/>
                  <p:pic>
                    <p:nvPicPr>
                      <p:cNvPr id="86018" name="Object 2">
                        <a:extLst>
                          <a:ext uri="{FF2B5EF4-FFF2-40B4-BE49-F238E27FC236}">
                            <a16:creationId xmlns:a16="http://schemas.microsoft.com/office/drawing/2014/main" id="{0A501A5A-A2C1-B0EF-AFE4-830656E89D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37" y="1808560"/>
                        <a:ext cx="4043363"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3236" name="Text Box 4">
            <a:extLst>
              <a:ext uri="{FF2B5EF4-FFF2-40B4-BE49-F238E27FC236}">
                <a16:creationId xmlns:a16="http://schemas.microsoft.com/office/drawing/2014/main" id="{DED4ADDE-7570-E86F-661E-AB331F255619}"/>
              </a:ext>
            </a:extLst>
          </p:cNvPr>
          <p:cNvSpPr txBox="1">
            <a:spLocks noChangeArrowheads="1"/>
          </p:cNvSpPr>
          <p:nvPr/>
        </p:nvSpPr>
        <p:spPr bwMode="auto">
          <a:xfrm>
            <a:off x="2090738" y="3590926"/>
            <a:ext cx="48830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To each point (s,t) in parameter space, one 3D </a:t>
            </a:r>
          </a:p>
          <a:p>
            <a:r>
              <a:rPr lang="en-US" altLang="tr-TR" sz="1800"/>
              <a:t>point in the patch corrresponds P(s,t) = C +</a:t>
            </a:r>
            <a:r>
              <a:rPr lang="en-US" altLang="tr-TR" sz="1800" b="1"/>
              <a:t>a</a:t>
            </a:r>
            <a:r>
              <a:rPr lang="en-US" altLang="tr-TR" sz="1800"/>
              <a:t>s + </a:t>
            </a:r>
            <a:r>
              <a:rPr lang="en-US" altLang="tr-TR" sz="1800" b="1"/>
              <a:t>b</a:t>
            </a:r>
            <a:r>
              <a:rPr lang="en-US" altLang="tr-TR" sz="1800"/>
              <a:t>t.</a:t>
            </a:r>
            <a:endParaRPr lang="tr-TR" altLang="tr-TR" sz="1800"/>
          </a:p>
        </p:txBody>
      </p:sp>
      <p:sp>
        <p:nvSpPr>
          <p:cNvPr id="223237" name="Text Box 5">
            <a:extLst>
              <a:ext uri="{FF2B5EF4-FFF2-40B4-BE49-F238E27FC236}">
                <a16:creationId xmlns:a16="http://schemas.microsoft.com/office/drawing/2014/main" id="{A21E532B-38F5-6732-B003-211F802A5400}"/>
              </a:ext>
            </a:extLst>
          </p:cNvPr>
          <p:cNvSpPr txBox="1">
            <a:spLocks noChangeArrowheads="1"/>
          </p:cNvSpPr>
          <p:nvPr/>
        </p:nvSpPr>
        <p:spPr bwMode="auto">
          <a:xfrm>
            <a:off x="1547813" y="4293395"/>
            <a:ext cx="1515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P(0,0) = C</a:t>
            </a:r>
          </a:p>
          <a:p>
            <a:r>
              <a:rPr lang="en-US" altLang="tr-TR" sz="1800"/>
              <a:t>P(1,0) = C + </a:t>
            </a:r>
            <a:r>
              <a:rPr lang="en-US" altLang="tr-TR" sz="1800" b="1"/>
              <a:t>a</a:t>
            </a:r>
            <a:endParaRPr lang="tr-TR" altLang="tr-TR" sz="1800" b="1"/>
          </a:p>
        </p:txBody>
      </p:sp>
      <p:sp>
        <p:nvSpPr>
          <p:cNvPr id="223238" name="Text Box 6">
            <a:extLst>
              <a:ext uri="{FF2B5EF4-FFF2-40B4-BE49-F238E27FC236}">
                <a16:creationId xmlns:a16="http://schemas.microsoft.com/office/drawing/2014/main" id="{2BF6BE62-E86F-784D-DBD5-83EDE8F4A4B7}"/>
              </a:ext>
            </a:extLst>
          </p:cNvPr>
          <p:cNvSpPr txBox="1">
            <a:spLocks noChangeArrowheads="1"/>
          </p:cNvSpPr>
          <p:nvPr/>
        </p:nvSpPr>
        <p:spPr bwMode="auto">
          <a:xfrm>
            <a:off x="3275410" y="4293395"/>
            <a:ext cx="18886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P(0,1) = C + </a:t>
            </a:r>
            <a:r>
              <a:rPr lang="en-US" altLang="tr-TR" sz="1800" b="1"/>
              <a:t>b</a:t>
            </a:r>
          </a:p>
          <a:p>
            <a:r>
              <a:rPr lang="en-US" altLang="tr-TR" sz="1800"/>
              <a:t>P(1,1) = C + </a:t>
            </a:r>
            <a:r>
              <a:rPr lang="en-US" altLang="tr-TR" sz="1800" b="1"/>
              <a:t>a </a:t>
            </a:r>
            <a:r>
              <a:rPr lang="en-US" altLang="tr-TR" sz="1800"/>
              <a:t>+ </a:t>
            </a:r>
            <a:r>
              <a:rPr lang="en-US" altLang="tr-TR" sz="1800" b="1"/>
              <a:t>b</a:t>
            </a:r>
            <a:endParaRPr lang="tr-TR" altLang="tr-TR" sz="18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3236"/>
                                        </p:tgtEl>
                                        <p:attrNameLst>
                                          <p:attrName>style.visibility</p:attrName>
                                        </p:attrNameLst>
                                      </p:cBhvr>
                                      <p:to>
                                        <p:strVal val="visible"/>
                                      </p:to>
                                    </p:set>
                                    <p:animEffect transition="in" filter="box(in)">
                                      <p:cBhvr>
                                        <p:cTn id="7" dur="500"/>
                                        <p:tgtEl>
                                          <p:spTgt spid="2232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3237"/>
                                        </p:tgtEl>
                                        <p:attrNameLst>
                                          <p:attrName>style.visibility</p:attrName>
                                        </p:attrNameLst>
                                      </p:cBhvr>
                                      <p:to>
                                        <p:strVal val="visible"/>
                                      </p:to>
                                    </p:set>
                                    <p:animEffect transition="in" filter="box(in)">
                                      <p:cBhvr>
                                        <p:cTn id="12" dur="500"/>
                                        <p:tgtEl>
                                          <p:spTgt spid="223237"/>
                                        </p:tgtEl>
                                      </p:cBhvr>
                                    </p:animEffect>
                                  </p:childTnLst>
                                </p:cTn>
                              </p:par>
                              <p:par>
                                <p:cTn id="13" presetID="4" presetClass="entr" presetSubtype="16" fill="hold" nodeType="withEffect">
                                  <p:stCondLst>
                                    <p:cond delay="0"/>
                                  </p:stCondLst>
                                  <p:childTnLst>
                                    <p:set>
                                      <p:cBhvr>
                                        <p:cTn id="14" dur="1" fill="hold">
                                          <p:stCondLst>
                                            <p:cond delay="0"/>
                                          </p:stCondLst>
                                        </p:cTn>
                                        <p:tgtEl>
                                          <p:spTgt spid="223238"/>
                                        </p:tgtEl>
                                        <p:attrNameLst>
                                          <p:attrName>style.visibility</p:attrName>
                                        </p:attrNameLst>
                                      </p:cBhvr>
                                      <p:to>
                                        <p:strVal val="visible"/>
                                      </p:to>
                                    </p:set>
                                    <p:animEffect transition="in" filter="box(in)">
                                      <p:cBhvr>
                                        <p:cTn id="15" dur="500"/>
                                        <p:tgtEl>
                                          <p:spTgt spid="22323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223238"/>
                                        </p:tgtEl>
                                        <p:attrNameLst>
                                          <p:attrName>style.visibility</p:attrName>
                                        </p:attrNameLst>
                                      </p:cBhvr>
                                      <p:to>
                                        <p:strVal val="visible"/>
                                      </p:to>
                                    </p:set>
                                    <p:animEffect transition="in" filter="box(in)">
                                      <p:cBhvr>
                                        <p:cTn id="20" dur="500"/>
                                        <p:tgtEl>
                                          <p:spTgt spid="223238"/>
                                        </p:tgtEl>
                                      </p:cBhvr>
                                    </p:animEffect>
                                  </p:childTnLst>
                                </p:cTn>
                              </p:par>
                              <p:par>
                                <p:cTn id="21" presetID="4" presetClass="entr" presetSubtype="16" fill="hold" nodeType="withEffect">
                                  <p:stCondLst>
                                    <p:cond delay="0"/>
                                  </p:stCondLst>
                                  <p:childTnLst>
                                    <p:set>
                                      <p:cBhvr>
                                        <p:cTn id="22" dur="1" fill="hold">
                                          <p:stCondLst>
                                            <p:cond delay="0"/>
                                          </p:stCondLst>
                                        </p:cTn>
                                        <p:tgtEl>
                                          <p:spTgt spid="223237"/>
                                        </p:tgtEl>
                                        <p:attrNameLst>
                                          <p:attrName>style.visibility</p:attrName>
                                        </p:attrNameLst>
                                      </p:cBhvr>
                                      <p:to>
                                        <p:strVal val="visible"/>
                                      </p:to>
                                    </p:set>
                                    <p:animEffect transition="in" filter="box(in)">
                                      <p:cBhvr>
                                        <p:cTn id="23" dur="500"/>
                                        <p:tgtEl>
                                          <p:spTgt spid="223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p:bldP spid="223237" grpId="0"/>
      <p:bldP spid="223237" grpId="1"/>
      <p:bldP spid="223238" grpId="0"/>
      <p:bldP spid="223238" grpId="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ext Box 2">
            <a:extLst>
              <a:ext uri="{FF2B5EF4-FFF2-40B4-BE49-F238E27FC236}">
                <a16:creationId xmlns:a16="http://schemas.microsoft.com/office/drawing/2014/main" id="{B9215CBC-B965-C8DD-CCFE-FD9F2A939452}"/>
              </a:ext>
            </a:extLst>
          </p:cNvPr>
          <p:cNvSpPr txBox="1">
            <a:spLocks noChangeArrowheads="1"/>
          </p:cNvSpPr>
          <p:nvPr/>
        </p:nvSpPr>
        <p:spPr bwMode="auto">
          <a:xfrm>
            <a:off x="1493045" y="1431132"/>
            <a:ext cx="48125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Example</a:t>
            </a:r>
            <a:r>
              <a:rPr lang="en-US" altLang="tr-TR" sz="1800"/>
              <a:t>: Let C = (1,3,2), </a:t>
            </a:r>
            <a:r>
              <a:rPr lang="en-US" altLang="tr-TR" sz="1800" b="1"/>
              <a:t>a</a:t>
            </a:r>
            <a:r>
              <a:rPr lang="en-US" altLang="tr-TR" sz="1800"/>
              <a:t> = (1,1,0), </a:t>
            </a:r>
            <a:r>
              <a:rPr lang="en-US" altLang="tr-TR" sz="1800" b="1"/>
              <a:t>b </a:t>
            </a:r>
            <a:r>
              <a:rPr lang="en-US" altLang="tr-TR" sz="1800"/>
              <a:t>= (1,4,2) </a:t>
            </a:r>
          </a:p>
          <a:p>
            <a:endParaRPr lang="en-US" altLang="tr-TR" sz="1800"/>
          </a:p>
          <a:p>
            <a:r>
              <a:rPr lang="en-US" altLang="tr-TR" sz="1800"/>
              <a:t>Find the corners of the planar patch.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ext Box 2">
            <a:extLst>
              <a:ext uri="{FF2B5EF4-FFF2-40B4-BE49-F238E27FC236}">
                <a16:creationId xmlns:a16="http://schemas.microsoft.com/office/drawing/2014/main" id="{A51D2BDA-579E-F6CE-5D82-1D83886A80E4}"/>
              </a:ext>
            </a:extLst>
          </p:cNvPr>
          <p:cNvSpPr txBox="1">
            <a:spLocks noChangeArrowheads="1"/>
          </p:cNvSpPr>
          <p:nvPr/>
        </p:nvSpPr>
        <p:spPr bwMode="auto">
          <a:xfrm>
            <a:off x="1322785" y="1484711"/>
            <a:ext cx="66287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Example</a:t>
            </a:r>
            <a:r>
              <a:rPr lang="en-US" altLang="tr-TR" sz="1800"/>
              <a:t>: Find the values of </a:t>
            </a:r>
            <a:r>
              <a:rPr lang="en-US" altLang="tr-TR" sz="1800" b="1"/>
              <a:t>a</a:t>
            </a:r>
            <a:r>
              <a:rPr lang="en-US" altLang="tr-TR" sz="1800"/>
              <a:t>, </a:t>
            </a:r>
            <a:r>
              <a:rPr lang="en-US" altLang="tr-TR" sz="1800" b="1"/>
              <a:t>b </a:t>
            </a:r>
            <a:r>
              <a:rPr lang="en-US" altLang="tr-TR" sz="1800"/>
              <a:t>and C that create a square patch of  </a:t>
            </a:r>
          </a:p>
          <a:p>
            <a:r>
              <a:rPr lang="en-US" altLang="tr-TR" sz="1800"/>
              <a:t>length 4 on a side, centered at the origin and parallel to the x,z-plane.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1A69E9A9-7602-77AD-C481-F655877DFD1C}"/>
              </a:ext>
            </a:extLst>
          </p:cNvPr>
          <p:cNvSpPr>
            <a:spLocks noGrp="1" noChangeArrowheads="1"/>
          </p:cNvSpPr>
          <p:nvPr>
            <p:ph type="title"/>
          </p:nvPr>
        </p:nvSpPr>
        <p:spPr>
          <a:xfrm>
            <a:off x="1371600" y="0"/>
            <a:ext cx="6248400" cy="1066800"/>
          </a:xfrm>
        </p:spPr>
        <p:txBody>
          <a:bodyPr/>
          <a:lstStyle/>
          <a:p>
            <a:r>
              <a:rPr lang="en-US" altLang="tr-TR">
                <a:effectLst>
                  <a:outerShdw blurRad="38100" dist="38100" dir="2700000" algn="tl">
                    <a:srgbClr val="000000"/>
                  </a:outerShdw>
                </a:effectLst>
              </a:rPr>
              <a:t>Vector Operations</a:t>
            </a:r>
          </a:p>
        </p:txBody>
      </p:sp>
      <p:sp>
        <p:nvSpPr>
          <p:cNvPr id="22531" name="Rectangle 3">
            <a:extLst>
              <a:ext uri="{FF2B5EF4-FFF2-40B4-BE49-F238E27FC236}">
                <a16:creationId xmlns:a16="http://schemas.microsoft.com/office/drawing/2014/main" id="{C9F95DEA-E6A5-0D0F-B37F-19EA74A14D67}"/>
              </a:ext>
            </a:extLst>
          </p:cNvPr>
          <p:cNvSpPr>
            <a:spLocks noGrp="1" noChangeArrowheads="1"/>
          </p:cNvSpPr>
          <p:nvPr>
            <p:ph type="body" idx="1"/>
          </p:nvPr>
        </p:nvSpPr>
        <p:spPr>
          <a:xfrm>
            <a:off x="685800" y="1066800"/>
            <a:ext cx="7924800" cy="4724400"/>
          </a:xfrm>
        </p:spPr>
        <p:txBody>
          <a:bodyPr/>
          <a:lstStyle/>
          <a:p>
            <a:r>
              <a:rPr lang="en-US" altLang="tr-TR" sz="2400"/>
              <a:t>Every vector has an inverse</a:t>
            </a:r>
          </a:p>
          <a:p>
            <a:pPr lvl="1"/>
            <a:r>
              <a:rPr lang="en-US" altLang="tr-TR" sz="2200">
                <a:ea typeface="ＭＳ Ｐゴシック" panose="020B0600070205080204" pitchFamily="34" charset="-128"/>
              </a:rPr>
              <a:t>Same magnitude but points in opposite direction</a:t>
            </a:r>
          </a:p>
          <a:p>
            <a:r>
              <a:rPr lang="en-US" altLang="tr-TR" sz="2400"/>
              <a:t>Every vector can be multiplied by a scalar</a:t>
            </a:r>
          </a:p>
          <a:p>
            <a:r>
              <a:rPr lang="en-US" altLang="tr-TR" sz="2400"/>
              <a:t>There is a zero vector</a:t>
            </a:r>
          </a:p>
          <a:p>
            <a:pPr lvl="1"/>
            <a:r>
              <a:rPr lang="en-US" altLang="tr-TR" sz="2200">
                <a:ea typeface="ＭＳ Ｐゴシック" panose="020B0600070205080204" pitchFamily="34" charset="-128"/>
              </a:rPr>
              <a:t>Zero magnitude, undefined orientation</a:t>
            </a:r>
          </a:p>
          <a:p>
            <a:r>
              <a:rPr lang="en-US" altLang="tr-TR" sz="2400"/>
              <a:t>The sum of any two vectors is a vector</a:t>
            </a:r>
          </a:p>
          <a:p>
            <a:pPr lvl="1"/>
            <a:r>
              <a:rPr lang="en-US" altLang="tr-TR" sz="2200">
                <a:ea typeface="ＭＳ Ｐゴシック" panose="020B0600070205080204" pitchFamily="34" charset="-128"/>
              </a:rPr>
              <a:t>Use head-to-tail axiom</a:t>
            </a:r>
          </a:p>
        </p:txBody>
      </p:sp>
      <p:sp>
        <p:nvSpPr>
          <p:cNvPr id="22532" name="Line 4">
            <a:extLst>
              <a:ext uri="{FF2B5EF4-FFF2-40B4-BE49-F238E27FC236}">
                <a16:creationId xmlns:a16="http://schemas.microsoft.com/office/drawing/2014/main" id="{F0FFBEA0-1E02-5C4A-EBBF-EBA5BE19790F}"/>
              </a:ext>
            </a:extLst>
          </p:cNvPr>
          <p:cNvSpPr>
            <a:spLocks noChangeShapeType="1"/>
          </p:cNvSpPr>
          <p:nvPr/>
        </p:nvSpPr>
        <p:spPr bwMode="auto">
          <a:xfrm flipV="1">
            <a:off x="990600" y="4191000"/>
            <a:ext cx="1143000" cy="121920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2533" name="Text Box 5">
            <a:extLst>
              <a:ext uri="{FF2B5EF4-FFF2-40B4-BE49-F238E27FC236}">
                <a16:creationId xmlns:a16="http://schemas.microsoft.com/office/drawing/2014/main" id="{A5E40BF3-3A99-DA8A-F673-498A395E0B74}"/>
              </a:ext>
            </a:extLst>
          </p:cNvPr>
          <p:cNvSpPr txBox="1">
            <a:spLocks noChangeArrowheads="1"/>
          </p:cNvSpPr>
          <p:nvPr/>
        </p:nvSpPr>
        <p:spPr bwMode="auto">
          <a:xfrm>
            <a:off x="1593850" y="4689475"/>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i="1"/>
              <a:t>v</a:t>
            </a:r>
          </a:p>
        </p:txBody>
      </p:sp>
      <p:sp>
        <p:nvSpPr>
          <p:cNvPr id="22534" name="Line 6">
            <a:extLst>
              <a:ext uri="{FF2B5EF4-FFF2-40B4-BE49-F238E27FC236}">
                <a16:creationId xmlns:a16="http://schemas.microsoft.com/office/drawing/2014/main" id="{38F0C1AF-EFC8-5984-01D2-E151DB16217A}"/>
              </a:ext>
            </a:extLst>
          </p:cNvPr>
          <p:cNvSpPr>
            <a:spLocks noChangeShapeType="1"/>
          </p:cNvSpPr>
          <p:nvPr/>
        </p:nvSpPr>
        <p:spPr bwMode="auto">
          <a:xfrm flipV="1">
            <a:off x="2584450" y="4232275"/>
            <a:ext cx="1143000" cy="1219200"/>
          </a:xfrm>
          <a:prstGeom prst="line">
            <a:avLst/>
          </a:prstGeom>
          <a:noFill/>
          <a:ln w="28575">
            <a:solidFill>
              <a:schemeClr val="accent2"/>
            </a:solidFill>
            <a:round/>
            <a:headEnd type="triangle" w="med" len="med"/>
            <a:tailEnd/>
          </a:ln>
          <a:extLst>
            <a:ext uri="{909E8E84-426E-40DD-AFC4-6F175D3DCCD1}">
              <a14:hiddenFill xmlns:a14="http://schemas.microsoft.com/office/drawing/2010/main">
                <a:noFill/>
              </a14:hiddenFill>
            </a:ext>
          </a:extLst>
        </p:spPr>
        <p:txBody>
          <a:bodyPr anchor="ctr" anchorCtr="1"/>
          <a:lstStyle/>
          <a:p>
            <a:endParaRPr lang="en-US"/>
          </a:p>
        </p:txBody>
      </p:sp>
      <p:sp>
        <p:nvSpPr>
          <p:cNvPr id="22535" name="Text Box 7">
            <a:extLst>
              <a:ext uri="{FF2B5EF4-FFF2-40B4-BE49-F238E27FC236}">
                <a16:creationId xmlns:a16="http://schemas.microsoft.com/office/drawing/2014/main" id="{4D93A4E3-A86E-B32C-F8A3-4AD0185276E8}"/>
              </a:ext>
            </a:extLst>
          </p:cNvPr>
          <p:cNvSpPr txBox="1">
            <a:spLocks noChangeArrowheads="1"/>
          </p:cNvSpPr>
          <p:nvPr/>
        </p:nvSpPr>
        <p:spPr bwMode="auto">
          <a:xfrm>
            <a:off x="3136900" y="4730750"/>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i="1"/>
              <a:t>-v</a:t>
            </a:r>
          </a:p>
        </p:txBody>
      </p:sp>
      <p:sp>
        <p:nvSpPr>
          <p:cNvPr id="22536" name="Line 8">
            <a:extLst>
              <a:ext uri="{FF2B5EF4-FFF2-40B4-BE49-F238E27FC236}">
                <a16:creationId xmlns:a16="http://schemas.microsoft.com/office/drawing/2014/main" id="{6284AFC5-8F44-71EF-60FF-1A596CE46008}"/>
              </a:ext>
            </a:extLst>
          </p:cNvPr>
          <p:cNvSpPr>
            <a:spLocks noChangeShapeType="1"/>
          </p:cNvSpPr>
          <p:nvPr/>
        </p:nvSpPr>
        <p:spPr bwMode="auto">
          <a:xfrm flipV="1">
            <a:off x="4362450" y="4425950"/>
            <a:ext cx="762000" cy="76200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2537" name="Text Box 9">
            <a:extLst>
              <a:ext uri="{FF2B5EF4-FFF2-40B4-BE49-F238E27FC236}">
                <a16:creationId xmlns:a16="http://schemas.microsoft.com/office/drawing/2014/main" id="{89B3C024-F4AD-FFCD-105F-CDF5588F8F36}"/>
              </a:ext>
            </a:extLst>
          </p:cNvPr>
          <p:cNvSpPr txBox="1">
            <a:spLocks noChangeArrowheads="1"/>
          </p:cNvSpPr>
          <p:nvPr/>
        </p:nvSpPr>
        <p:spPr bwMode="auto">
          <a:xfrm>
            <a:off x="4946650" y="4613275"/>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i="1">
                <a:sym typeface="Symbol" pitchFamily="2" charset="2"/>
              </a:rPr>
              <a:t></a:t>
            </a:r>
            <a:r>
              <a:rPr lang="en-US" altLang="tr-TR" i="1"/>
              <a:t>v</a:t>
            </a:r>
          </a:p>
        </p:txBody>
      </p:sp>
      <p:sp>
        <p:nvSpPr>
          <p:cNvPr id="22538" name="Line 10">
            <a:extLst>
              <a:ext uri="{FF2B5EF4-FFF2-40B4-BE49-F238E27FC236}">
                <a16:creationId xmlns:a16="http://schemas.microsoft.com/office/drawing/2014/main" id="{81401EDB-57A4-D14E-A21B-EBCBE02DBC23}"/>
              </a:ext>
            </a:extLst>
          </p:cNvPr>
          <p:cNvSpPr>
            <a:spLocks noChangeShapeType="1"/>
          </p:cNvSpPr>
          <p:nvPr/>
        </p:nvSpPr>
        <p:spPr bwMode="auto">
          <a:xfrm flipV="1">
            <a:off x="6332538" y="4191000"/>
            <a:ext cx="1143000" cy="121920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2539" name="Text Box 11">
            <a:extLst>
              <a:ext uri="{FF2B5EF4-FFF2-40B4-BE49-F238E27FC236}">
                <a16:creationId xmlns:a16="http://schemas.microsoft.com/office/drawing/2014/main" id="{DCCC6F13-6196-48CF-7BD8-25D42FD92F21}"/>
              </a:ext>
            </a:extLst>
          </p:cNvPr>
          <p:cNvSpPr txBox="1">
            <a:spLocks noChangeArrowheads="1"/>
          </p:cNvSpPr>
          <p:nvPr/>
        </p:nvSpPr>
        <p:spPr bwMode="auto">
          <a:xfrm>
            <a:off x="6242050" y="43846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v</a:t>
            </a:r>
          </a:p>
        </p:txBody>
      </p:sp>
      <p:sp>
        <p:nvSpPr>
          <p:cNvPr id="22540" name="Line 12">
            <a:extLst>
              <a:ext uri="{FF2B5EF4-FFF2-40B4-BE49-F238E27FC236}">
                <a16:creationId xmlns:a16="http://schemas.microsoft.com/office/drawing/2014/main" id="{1D6E8F4D-FFDA-156A-F932-1F7D31787017}"/>
              </a:ext>
            </a:extLst>
          </p:cNvPr>
          <p:cNvSpPr>
            <a:spLocks noChangeShapeType="1"/>
          </p:cNvSpPr>
          <p:nvPr/>
        </p:nvSpPr>
        <p:spPr bwMode="auto">
          <a:xfrm flipV="1">
            <a:off x="6394450" y="5070475"/>
            <a:ext cx="1066800" cy="3810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2541" name="Line 13">
            <a:extLst>
              <a:ext uri="{FF2B5EF4-FFF2-40B4-BE49-F238E27FC236}">
                <a16:creationId xmlns:a16="http://schemas.microsoft.com/office/drawing/2014/main" id="{9C64122A-3F6A-2FEA-0C58-9EF3C2C8C330}"/>
              </a:ext>
            </a:extLst>
          </p:cNvPr>
          <p:cNvSpPr>
            <a:spLocks noChangeShapeType="1"/>
          </p:cNvSpPr>
          <p:nvPr/>
        </p:nvSpPr>
        <p:spPr bwMode="auto">
          <a:xfrm flipV="1">
            <a:off x="7461250" y="4308475"/>
            <a:ext cx="0" cy="7620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2542" name="Text Box 14">
            <a:extLst>
              <a:ext uri="{FF2B5EF4-FFF2-40B4-BE49-F238E27FC236}">
                <a16:creationId xmlns:a16="http://schemas.microsoft.com/office/drawing/2014/main" id="{EBBAFA72-DB8B-23DE-00B8-80C977D2D755}"/>
              </a:ext>
            </a:extLst>
          </p:cNvPr>
          <p:cNvSpPr txBox="1">
            <a:spLocks noChangeArrowheads="1"/>
          </p:cNvSpPr>
          <p:nvPr/>
        </p:nvSpPr>
        <p:spPr bwMode="auto">
          <a:xfrm>
            <a:off x="7140575" y="511175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i="1"/>
              <a:t>u</a:t>
            </a:r>
          </a:p>
        </p:txBody>
      </p:sp>
      <p:sp>
        <p:nvSpPr>
          <p:cNvPr id="22543" name="Text Box 15">
            <a:extLst>
              <a:ext uri="{FF2B5EF4-FFF2-40B4-BE49-F238E27FC236}">
                <a16:creationId xmlns:a16="http://schemas.microsoft.com/office/drawing/2014/main" id="{0D9E1F0D-35F2-45B6-3091-6B687A2C0779}"/>
              </a:ext>
            </a:extLst>
          </p:cNvPr>
          <p:cNvSpPr txBox="1">
            <a:spLocks noChangeArrowheads="1"/>
          </p:cNvSpPr>
          <p:nvPr/>
        </p:nvSpPr>
        <p:spPr bwMode="auto">
          <a:xfrm>
            <a:off x="7572375" y="43497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i="1"/>
              <a:t>w</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ext Box 2">
            <a:extLst>
              <a:ext uri="{FF2B5EF4-FFF2-40B4-BE49-F238E27FC236}">
                <a16:creationId xmlns:a16="http://schemas.microsoft.com/office/drawing/2014/main" id="{06C96DC7-028E-7419-8427-5D1FBFB3AE9C}"/>
              </a:ext>
            </a:extLst>
          </p:cNvPr>
          <p:cNvSpPr txBox="1">
            <a:spLocks noChangeArrowheads="1"/>
          </p:cNvSpPr>
          <p:nvPr/>
        </p:nvSpPr>
        <p:spPr bwMode="auto">
          <a:xfrm>
            <a:off x="2250281" y="1269206"/>
            <a:ext cx="45961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Finding the Intersection of two line segments</a:t>
            </a:r>
            <a:endParaRPr lang="en-US" altLang="tr-TR" sz="1800"/>
          </a:p>
        </p:txBody>
      </p:sp>
      <p:graphicFrame>
        <p:nvGraphicFramePr>
          <p:cNvPr id="92162" name="Object 2">
            <a:extLst>
              <a:ext uri="{FF2B5EF4-FFF2-40B4-BE49-F238E27FC236}">
                <a16:creationId xmlns:a16="http://schemas.microsoft.com/office/drawing/2014/main" id="{3F25451F-011E-0AFA-A106-E71B6B5EB81A}"/>
              </a:ext>
            </a:extLst>
          </p:cNvPr>
          <p:cNvGraphicFramePr>
            <a:graphicFrameLocks noGrp="1" noChangeAspect="1"/>
          </p:cNvGraphicFramePr>
          <p:nvPr>
            <p:ph/>
          </p:nvPr>
        </p:nvGraphicFramePr>
        <p:xfrm>
          <a:off x="2574131" y="1808560"/>
          <a:ext cx="3886200" cy="1943100"/>
        </p:xfrm>
        <a:graphic>
          <a:graphicData uri="http://schemas.openxmlformats.org/presentationml/2006/ole">
            <mc:AlternateContent xmlns:mc="http://schemas.openxmlformats.org/markup-compatibility/2006">
              <mc:Choice xmlns:v="urn:schemas-microsoft-com:vml" Requires="v">
                <p:oleObj name="Bit Eşlem Resmi" r:id="rId3" imgW="6908800" imgH="3454400" progId="Paint.Picture">
                  <p:embed/>
                </p:oleObj>
              </mc:Choice>
              <mc:Fallback>
                <p:oleObj name="Bit Eşlem Resmi" r:id="rId3" imgW="6908800" imgH="3454400" progId="Paint.Picture">
                  <p:embed/>
                  <p:pic>
                    <p:nvPicPr>
                      <p:cNvPr id="92162" name="Object 2">
                        <a:extLst>
                          <a:ext uri="{FF2B5EF4-FFF2-40B4-BE49-F238E27FC236}">
                            <a16:creationId xmlns:a16="http://schemas.microsoft.com/office/drawing/2014/main" id="{3F25451F-011E-0AFA-A106-E71B6B5EB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4131" y="1808560"/>
                        <a:ext cx="38862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6308" name="Text Box 4">
            <a:extLst>
              <a:ext uri="{FF2B5EF4-FFF2-40B4-BE49-F238E27FC236}">
                <a16:creationId xmlns:a16="http://schemas.microsoft.com/office/drawing/2014/main" id="{D84BAC62-BDE3-B4D8-96B4-64A413053ED0}"/>
              </a:ext>
            </a:extLst>
          </p:cNvPr>
          <p:cNvSpPr txBox="1">
            <a:spLocks noChangeArrowheads="1"/>
          </p:cNvSpPr>
          <p:nvPr/>
        </p:nvSpPr>
        <p:spPr bwMode="auto">
          <a:xfrm>
            <a:off x="1865711" y="3807619"/>
            <a:ext cx="29499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AB (t) = A + </a:t>
            </a:r>
            <a:r>
              <a:rPr lang="en-US" altLang="tr-TR" sz="1800" b="1"/>
              <a:t>b</a:t>
            </a:r>
            <a:r>
              <a:rPr lang="en-US" altLang="tr-TR" sz="1800"/>
              <a:t>t	</a:t>
            </a:r>
            <a:r>
              <a:rPr lang="en-US" altLang="tr-TR" sz="1800" b="1"/>
              <a:t>b</a:t>
            </a:r>
            <a:r>
              <a:rPr lang="en-US" altLang="tr-TR" sz="1800"/>
              <a:t> = B - A </a:t>
            </a:r>
            <a:endParaRPr lang="tr-TR" altLang="tr-TR" sz="1800"/>
          </a:p>
        </p:txBody>
      </p:sp>
      <p:sp>
        <p:nvSpPr>
          <p:cNvPr id="226309" name="Text Box 5">
            <a:extLst>
              <a:ext uri="{FF2B5EF4-FFF2-40B4-BE49-F238E27FC236}">
                <a16:creationId xmlns:a16="http://schemas.microsoft.com/office/drawing/2014/main" id="{7446836E-6099-B559-EA6B-6580AED1CF05}"/>
              </a:ext>
            </a:extLst>
          </p:cNvPr>
          <p:cNvSpPr txBox="1">
            <a:spLocks noChangeArrowheads="1"/>
          </p:cNvSpPr>
          <p:nvPr/>
        </p:nvSpPr>
        <p:spPr bwMode="auto">
          <a:xfrm>
            <a:off x="1865711" y="4238625"/>
            <a:ext cx="29754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CD (u) = C + </a:t>
            </a:r>
            <a:r>
              <a:rPr lang="en-US" altLang="tr-TR" sz="1800" b="1"/>
              <a:t>d</a:t>
            </a:r>
            <a:r>
              <a:rPr lang="en-US" altLang="tr-TR" sz="1800"/>
              <a:t>u	</a:t>
            </a:r>
            <a:r>
              <a:rPr lang="en-US" altLang="tr-TR" sz="1800" b="1"/>
              <a:t>d</a:t>
            </a:r>
            <a:r>
              <a:rPr lang="en-US" altLang="tr-TR" sz="1800"/>
              <a:t> = D - C </a:t>
            </a:r>
            <a:endParaRPr lang="tr-TR" altLang="tr-TR" sz="1800"/>
          </a:p>
        </p:txBody>
      </p:sp>
      <p:sp>
        <p:nvSpPr>
          <p:cNvPr id="226310" name="Rectangle 6">
            <a:extLst>
              <a:ext uri="{FF2B5EF4-FFF2-40B4-BE49-F238E27FC236}">
                <a16:creationId xmlns:a16="http://schemas.microsoft.com/office/drawing/2014/main" id="{99809BE2-E8C0-942E-052A-09304A78AEF4}"/>
              </a:ext>
            </a:extLst>
          </p:cNvPr>
          <p:cNvSpPr>
            <a:spLocks noChangeArrowheads="1"/>
          </p:cNvSpPr>
          <p:nvPr/>
        </p:nvSpPr>
        <p:spPr bwMode="auto">
          <a:xfrm>
            <a:off x="3168254" y="4725591"/>
            <a:ext cx="16643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A + </a:t>
            </a:r>
            <a:r>
              <a:rPr lang="en-US" altLang="tr-TR" sz="1800" b="1"/>
              <a:t>b</a:t>
            </a:r>
            <a:r>
              <a:rPr lang="en-US" altLang="tr-TR" sz="1800"/>
              <a:t>t = C + </a:t>
            </a:r>
            <a:r>
              <a:rPr lang="en-US" altLang="tr-TR" sz="1800" b="1"/>
              <a:t>d</a:t>
            </a:r>
            <a:r>
              <a:rPr lang="en-US" altLang="tr-TR" sz="1800"/>
              <a:t>u</a:t>
            </a:r>
            <a:endParaRPr lang="tr-TR" altLang="tr-TR"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6308"/>
                                        </p:tgtEl>
                                        <p:attrNameLst>
                                          <p:attrName>style.visibility</p:attrName>
                                        </p:attrNameLst>
                                      </p:cBhvr>
                                      <p:to>
                                        <p:strVal val="visible"/>
                                      </p:to>
                                    </p:set>
                                    <p:animEffect transition="in" filter="box(in)">
                                      <p:cBhvr>
                                        <p:cTn id="7" dur="500"/>
                                        <p:tgtEl>
                                          <p:spTgt spid="2263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6309"/>
                                        </p:tgtEl>
                                        <p:attrNameLst>
                                          <p:attrName>style.visibility</p:attrName>
                                        </p:attrNameLst>
                                      </p:cBhvr>
                                      <p:to>
                                        <p:strVal val="visible"/>
                                      </p:to>
                                    </p:set>
                                    <p:animEffect transition="in" filter="box(in)">
                                      <p:cBhvr>
                                        <p:cTn id="12" dur="500"/>
                                        <p:tgtEl>
                                          <p:spTgt spid="2263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6310"/>
                                        </p:tgtEl>
                                        <p:attrNameLst>
                                          <p:attrName>style.visibility</p:attrName>
                                        </p:attrNameLst>
                                      </p:cBhvr>
                                      <p:to>
                                        <p:strVal val="visible"/>
                                      </p:to>
                                    </p:set>
                                    <p:animEffect transition="in" filter="box(in)">
                                      <p:cBhvr>
                                        <p:cTn id="17" dur="500"/>
                                        <p:tgtEl>
                                          <p:spTgt spid="226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8" grpId="0"/>
      <p:bldP spid="226309" grpId="0"/>
      <p:bldP spid="22631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 Box 2">
            <a:extLst>
              <a:ext uri="{FF2B5EF4-FFF2-40B4-BE49-F238E27FC236}">
                <a16:creationId xmlns:a16="http://schemas.microsoft.com/office/drawing/2014/main" id="{C6F7A3AA-42ED-FFBD-206F-83180E695653}"/>
              </a:ext>
            </a:extLst>
          </p:cNvPr>
          <p:cNvSpPr txBox="1">
            <a:spLocks noChangeArrowheads="1"/>
          </p:cNvSpPr>
          <p:nvPr/>
        </p:nvSpPr>
        <p:spPr bwMode="auto">
          <a:xfrm>
            <a:off x="1448992" y="1484711"/>
            <a:ext cx="63451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Example</a:t>
            </a:r>
            <a:r>
              <a:rPr lang="en-US" altLang="tr-TR" sz="1800"/>
              <a:t>: Given the endpoints A = (0,6), B = (6,1),  C = (1,3), and</a:t>
            </a:r>
          </a:p>
          <a:p>
            <a:r>
              <a:rPr lang="en-US" altLang="tr-TR" sz="1800"/>
              <a:t>D = (5,5), find the intersection of the lines AB and CD if it exists.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305" name="Object 2">
            <a:extLst>
              <a:ext uri="{FF2B5EF4-FFF2-40B4-BE49-F238E27FC236}">
                <a16:creationId xmlns:a16="http://schemas.microsoft.com/office/drawing/2014/main" id="{115E69B2-B29C-A7F8-41A8-E2317C98AE05}"/>
              </a:ext>
            </a:extLst>
          </p:cNvPr>
          <p:cNvGraphicFramePr>
            <a:graphicFrameLocks noChangeAspect="1"/>
          </p:cNvGraphicFramePr>
          <p:nvPr/>
        </p:nvGraphicFramePr>
        <p:xfrm>
          <a:off x="2303860" y="2078831"/>
          <a:ext cx="4923234" cy="1600200"/>
        </p:xfrm>
        <a:graphic>
          <a:graphicData uri="http://schemas.openxmlformats.org/presentationml/2006/ole">
            <mc:AlternateContent xmlns:mc="http://schemas.openxmlformats.org/markup-compatibility/2006">
              <mc:Choice xmlns:v="urn:schemas-microsoft-com:vml" Requires="v">
                <p:oleObj name="Bit Eşlem Resmi" r:id="rId3" imgW="8750300" imgH="2844800" progId="Paint.Picture">
                  <p:embed/>
                </p:oleObj>
              </mc:Choice>
              <mc:Fallback>
                <p:oleObj name="Bit Eşlem Resmi" r:id="rId3" imgW="8750300" imgH="2844800" progId="Paint.Picture">
                  <p:embed/>
                  <p:pic>
                    <p:nvPicPr>
                      <p:cNvPr id="98305" name="Object 2">
                        <a:extLst>
                          <a:ext uri="{FF2B5EF4-FFF2-40B4-BE49-F238E27FC236}">
                            <a16:creationId xmlns:a16="http://schemas.microsoft.com/office/drawing/2014/main" id="{115E69B2-B29C-A7F8-41A8-E2317C98A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860" y="2078831"/>
                        <a:ext cx="492323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9379" name="Text Box 3">
            <a:extLst>
              <a:ext uri="{FF2B5EF4-FFF2-40B4-BE49-F238E27FC236}">
                <a16:creationId xmlns:a16="http://schemas.microsoft.com/office/drawing/2014/main" id="{26DA7BE3-0B8C-58BD-A940-BA8E18EF9A70}"/>
              </a:ext>
            </a:extLst>
          </p:cNvPr>
          <p:cNvSpPr txBox="1">
            <a:spLocks noChangeArrowheads="1"/>
          </p:cNvSpPr>
          <p:nvPr/>
        </p:nvSpPr>
        <p:spPr bwMode="auto">
          <a:xfrm>
            <a:off x="3006329" y="1322785"/>
            <a:ext cx="2980624" cy="369332"/>
          </a:xfrm>
          <a:prstGeom prst="rect">
            <a:avLst/>
          </a:prstGeom>
          <a:noFill/>
          <a:ln w="12700">
            <a:noFill/>
            <a:miter lim="800000"/>
            <a:headEnd type="none" w="sm" len="sm"/>
            <a:tailEnd type="none" w="sm" len="sm"/>
          </a:ln>
          <a:effec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tr-TR" sz="1800" b="1">
                <a:solidFill>
                  <a:schemeClr val="accent2"/>
                </a:solidFill>
                <a:effectLst>
                  <a:outerShdw blurRad="38100" dist="38100" dir="2700000" algn="tl">
                    <a:srgbClr val="000000"/>
                  </a:outerShdw>
                </a:effectLst>
              </a:rPr>
              <a:t>The Circle Through 3 points</a:t>
            </a:r>
            <a:endParaRPr lang="tr-TR" altLang="tr-TR" sz="1800" b="1">
              <a:solidFill>
                <a:schemeClr val="accent2"/>
              </a:solidFill>
              <a:effectLst>
                <a:outerShdw blurRad="38100" dist="38100" dir="2700000" algn="tl">
                  <a:srgbClr val="000000"/>
                </a:outerShdw>
              </a:effectLst>
            </a:endParaRPr>
          </a:p>
        </p:txBody>
      </p:sp>
      <p:sp>
        <p:nvSpPr>
          <p:cNvPr id="229380" name="Text Box 4">
            <a:extLst>
              <a:ext uri="{FF2B5EF4-FFF2-40B4-BE49-F238E27FC236}">
                <a16:creationId xmlns:a16="http://schemas.microsoft.com/office/drawing/2014/main" id="{230F566E-0E3D-CC1D-36E5-73DF6EA551C3}"/>
              </a:ext>
            </a:extLst>
          </p:cNvPr>
          <p:cNvSpPr txBox="1">
            <a:spLocks noChangeArrowheads="1"/>
          </p:cNvSpPr>
          <p:nvPr/>
        </p:nvSpPr>
        <p:spPr bwMode="auto">
          <a:xfrm>
            <a:off x="1327548" y="3914776"/>
            <a:ext cx="64620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The center S of the desired circle must be equidistant from all three </a:t>
            </a:r>
          </a:p>
          <a:p>
            <a:r>
              <a:rPr lang="en-US" altLang="tr-TR" sz="1800"/>
              <a:t>vertices, so it must lie on the perpendicular bisector of each side of </a:t>
            </a:r>
          </a:p>
          <a:p>
            <a:r>
              <a:rPr lang="en-US" altLang="tr-TR" sz="1800"/>
              <a:t>triangle ABC. </a:t>
            </a:r>
            <a:endParaRPr lang="tr-TR" altLang="tr-TR"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9380"/>
                                        </p:tgtEl>
                                        <p:attrNameLst>
                                          <p:attrName>style.visibility</p:attrName>
                                        </p:attrNameLst>
                                      </p:cBhvr>
                                      <p:to>
                                        <p:strVal val="visible"/>
                                      </p:to>
                                    </p:set>
                                    <p:animEffect transition="in" filter="box(in)">
                                      <p:cBhvr>
                                        <p:cTn id="7" dur="500"/>
                                        <p:tgtEl>
                                          <p:spTgt spid="229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2">
            <a:extLst>
              <a:ext uri="{FF2B5EF4-FFF2-40B4-BE49-F238E27FC236}">
                <a16:creationId xmlns:a16="http://schemas.microsoft.com/office/drawing/2014/main" id="{F0614AA8-C81E-92EE-D53E-C9443D9236EF}"/>
              </a:ext>
            </a:extLst>
          </p:cNvPr>
          <p:cNvSpPr txBox="1">
            <a:spLocks noChangeArrowheads="1"/>
          </p:cNvSpPr>
          <p:nvPr/>
        </p:nvSpPr>
        <p:spPr bwMode="auto">
          <a:xfrm>
            <a:off x="2357439" y="1107281"/>
            <a:ext cx="4230645" cy="369332"/>
          </a:xfrm>
          <a:prstGeom prst="rect">
            <a:avLst/>
          </a:prstGeom>
          <a:noFill/>
          <a:ln w="12700">
            <a:noFill/>
            <a:miter lim="800000"/>
            <a:headEnd type="none" w="sm" len="sm"/>
            <a:tailEnd type="none" w="sm" len="sm"/>
          </a:ln>
          <a:effec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tr-TR" sz="1800" b="1">
                <a:solidFill>
                  <a:schemeClr val="accent2"/>
                </a:solidFill>
                <a:effectLst>
                  <a:outerShdw blurRad="38100" dist="38100" dir="2700000" algn="tl">
                    <a:srgbClr val="000000"/>
                  </a:outerShdw>
                </a:effectLst>
              </a:rPr>
              <a:t>Intersection of lines with planes; clipping</a:t>
            </a:r>
            <a:endParaRPr lang="tr-TR" altLang="tr-TR" sz="1800" b="1">
              <a:solidFill>
                <a:schemeClr val="accent2"/>
              </a:solidFill>
              <a:effectLst>
                <a:outerShdw blurRad="38100" dist="38100" dir="2700000" algn="tl">
                  <a:srgbClr val="000000"/>
                </a:outerShdw>
              </a:effectLst>
            </a:endParaRPr>
          </a:p>
        </p:txBody>
      </p:sp>
      <p:graphicFrame>
        <p:nvGraphicFramePr>
          <p:cNvPr id="100354" name="Object 2">
            <a:extLst>
              <a:ext uri="{FF2B5EF4-FFF2-40B4-BE49-F238E27FC236}">
                <a16:creationId xmlns:a16="http://schemas.microsoft.com/office/drawing/2014/main" id="{4AD8ECCE-B9E3-A29F-53F9-936F8F5CD919}"/>
              </a:ext>
            </a:extLst>
          </p:cNvPr>
          <p:cNvGraphicFramePr>
            <a:graphicFrameLocks noChangeAspect="1"/>
          </p:cNvGraphicFramePr>
          <p:nvPr/>
        </p:nvGraphicFramePr>
        <p:xfrm>
          <a:off x="2412207" y="1701405"/>
          <a:ext cx="4266010" cy="1235869"/>
        </p:xfrm>
        <a:graphic>
          <a:graphicData uri="http://schemas.openxmlformats.org/presentationml/2006/ole">
            <mc:AlternateContent xmlns:mc="http://schemas.openxmlformats.org/markup-compatibility/2006">
              <mc:Choice xmlns:v="urn:schemas-microsoft-com:vml" Requires="v">
                <p:oleObj name="Bit Eşlem Resmi" r:id="rId3" imgW="7581900" imgH="2197100" progId="Paint.Picture">
                  <p:embed/>
                </p:oleObj>
              </mc:Choice>
              <mc:Fallback>
                <p:oleObj name="Bit Eşlem Resmi" r:id="rId3" imgW="7581900" imgH="2197100" progId="Paint.Picture">
                  <p:embed/>
                  <p:pic>
                    <p:nvPicPr>
                      <p:cNvPr id="100354" name="Object 2">
                        <a:extLst>
                          <a:ext uri="{FF2B5EF4-FFF2-40B4-BE49-F238E27FC236}">
                            <a16:creationId xmlns:a16="http://schemas.microsoft.com/office/drawing/2014/main" id="{4AD8ECCE-B9E3-A29F-53F9-936F8F5CD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207" y="1701405"/>
                        <a:ext cx="4266010" cy="123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0404" name="Text Box 4">
            <a:extLst>
              <a:ext uri="{FF2B5EF4-FFF2-40B4-BE49-F238E27FC236}">
                <a16:creationId xmlns:a16="http://schemas.microsoft.com/office/drawing/2014/main" id="{A26AA033-CC21-8337-0B11-7880A12D5714}"/>
              </a:ext>
            </a:extLst>
          </p:cNvPr>
          <p:cNvSpPr txBox="1">
            <a:spLocks noChangeArrowheads="1"/>
          </p:cNvSpPr>
          <p:nvPr/>
        </p:nvSpPr>
        <p:spPr bwMode="auto">
          <a:xfrm>
            <a:off x="1925242" y="3050381"/>
            <a:ext cx="15049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n</a:t>
            </a:r>
            <a:r>
              <a:rPr lang="en-US" altLang="tr-TR" sz="1800"/>
              <a:t> . (P – B) = 0</a:t>
            </a:r>
            <a:endParaRPr lang="tr-TR" altLang="tr-TR" sz="1800"/>
          </a:p>
        </p:txBody>
      </p:sp>
      <p:sp>
        <p:nvSpPr>
          <p:cNvPr id="230405" name="Text Box 5">
            <a:extLst>
              <a:ext uri="{FF2B5EF4-FFF2-40B4-BE49-F238E27FC236}">
                <a16:creationId xmlns:a16="http://schemas.microsoft.com/office/drawing/2014/main" id="{9F316DE9-BFFC-A4B5-5D22-082CCB25BBD2}"/>
              </a:ext>
            </a:extLst>
          </p:cNvPr>
          <p:cNvSpPr txBox="1">
            <a:spLocks noChangeArrowheads="1"/>
          </p:cNvSpPr>
          <p:nvPr/>
        </p:nvSpPr>
        <p:spPr bwMode="auto">
          <a:xfrm>
            <a:off x="1951435" y="3521869"/>
            <a:ext cx="21147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n</a:t>
            </a:r>
            <a:r>
              <a:rPr lang="en-US" altLang="tr-TR" sz="1800"/>
              <a:t> . (A + </a:t>
            </a:r>
            <a:r>
              <a:rPr lang="en-US" altLang="tr-TR" sz="1800" b="1"/>
              <a:t>c</a:t>
            </a:r>
            <a:r>
              <a:rPr lang="en-US" altLang="tr-TR" sz="1800"/>
              <a:t>t</a:t>
            </a:r>
            <a:r>
              <a:rPr lang="en-US" altLang="tr-TR" sz="1800" baseline="-25000"/>
              <a:t>hit</a:t>
            </a:r>
            <a:r>
              <a:rPr lang="en-US" altLang="tr-TR" sz="1800"/>
              <a:t> – B) = 0</a:t>
            </a:r>
            <a:endParaRPr lang="tr-TR" altLang="tr-TR" sz="1800"/>
          </a:p>
        </p:txBody>
      </p:sp>
      <p:sp>
        <p:nvSpPr>
          <p:cNvPr id="230406" name="Text Box 6">
            <a:extLst>
              <a:ext uri="{FF2B5EF4-FFF2-40B4-BE49-F238E27FC236}">
                <a16:creationId xmlns:a16="http://schemas.microsoft.com/office/drawing/2014/main" id="{43C3BF5C-0F42-A3F1-5F20-C15B189BB561}"/>
              </a:ext>
            </a:extLst>
          </p:cNvPr>
          <p:cNvSpPr txBox="1">
            <a:spLocks noChangeArrowheads="1"/>
          </p:cNvSpPr>
          <p:nvPr/>
        </p:nvSpPr>
        <p:spPr bwMode="auto">
          <a:xfrm>
            <a:off x="1951436" y="4007644"/>
            <a:ext cx="2569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n</a:t>
            </a:r>
            <a:r>
              <a:rPr lang="en-US" altLang="tr-TR" sz="1800"/>
              <a:t> . (A – B) + (</a:t>
            </a:r>
            <a:r>
              <a:rPr lang="en-US" altLang="tr-TR" sz="1800" b="1"/>
              <a:t>n</a:t>
            </a:r>
            <a:r>
              <a:rPr lang="en-US" altLang="tr-TR" sz="1800"/>
              <a:t> . </a:t>
            </a:r>
            <a:r>
              <a:rPr lang="en-US" altLang="tr-TR" sz="1800" b="1"/>
              <a:t>c</a:t>
            </a:r>
            <a:r>
              <a:rPr lang="en-US" altLang="tr-TR" sz="1800"/>
              <a:t>t</a:t>
            </a:r>
            <a:r>
              <a:rPr lang="en-US" altLang="tr-TR" sz="1800" baseline="-25000"/>
              <a:t>hit</a:t>
            </a:r>
            <a:r>
              <a:rPr lang="en-US" altLang="tr-TR" sz="1800"/>
              <a:t>) = 0</a:t>
            </a:r>
            <a:endParaRPr lang="tr-TR" altLang="tr-TR" sz="1800"/>
          </a:p>
        </p:txBody>
      </p:sp>
      <p:graphicFrame>
        <p:nvGraphicFramePr>
          <p:cNvPr id="100358" name="Object 3">
            <a:extLst>
              <a:ext uri="{FF2B5EF4-FFF2-40B4-BE49-F238E27FC236}">
                <a16:creationId xmlns:a16="http://schemas.microsoft.com/office/drawing/2014/main" id="{6291A66F-C360-3CF1-1ED3-EC9862FCCB85}"/>
              </a:ext>
            </a:extLst>
          </p:cNvPr>
          <p:cNvGraphicFramePr>
            <a:graphicFrameLocks noChangeAspect="1"/>
          </p:cNvGraphicFramePr>
          <p:nvPr/>
        </p:nvGraphicFramePr>
        <p:xfrm>
          <a:off x="2033589" y="4400550"/>
          <a:ext cx="1375172" cy="576263"/>
        </p:xfrm>
        <a:graphic>
          <a:graphicData uri="http://schemas.openxmlformats.org/presentationml/2006/ole">
            <mc:AlternateContent xmlns:mc="http://schemas.openxmlformats.org/markup-compatibility/2006">
              <mc:Choice xmlns:v="urn:schemas-microsoft-com:vml" Requires="v">
                <p:oleObj name="Equation" r:id="rId5" imgW="14287500" imgH="14287500" progId="Equation.3">
                  <p:embed/>
                </p:oleObj>
              </mc:Choice>
              <mc:Fallback>
                <p:oleObj name="Equation" r:id="rId5" imgW="14287500" imgH="14287500" progId="Equation.3">
                  <p:embed/>
                  <p:pic>
                    <p:nvPicPr>
                      <p:cNvPr id="100358" name="Object 3">
                        <a:extLst>
                          <a:ext uri="{FF2B5EF4-FFF2-40B4-BE49-F238E27FC236}">
                            <a16:creationId xmlns:a16="http://schemas.microsoft.com/office/drawing/2014/main" id="{6291A66F-C360-3CF1-1ED3-EC9862FCCB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3589" y="4400550"/>
                        <a:ext cx="1375172"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0359" name="Resim 2">
            <a:extLst>
              <a:ext uri="{FF2B5EF4-FFF2-40B4-BE49-F238E27FC236}">
                <a16:creationId xmlns:a16="http://schemas.microsoft.com/office/drawing/2014/main" id="{34C42025-9C60-2DB8-2BCD-E57348C081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8086" y="4326733"/>
            <a:ext cx="4258865" cy="1659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animEffect transition="in" filter="box(in)">
                                      <p:cBhvr>
                                        <p:cTn id="7" dur="500"/>
                                        <p:tgtEl>
                                          <p:spTgt spid="2304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0405"/>
                                        </p:tgtEl>
                                        <p:attrNameLst>
                                          <p:attrName>style.visibility</p:attrName>
                                        </p:attrNameLst>
                                      </p:cBhvr>
                                      <p:to>
                                        <p:strVal val="visible"/>
                                      </p:to>
                                    </p:set>
                                    <p:animEffect transition="in" filter="box(in)">
                                      <p:cBhvr>
                                        <p:cTn id="12" dur="500"/>
                                        <p:tgtEl>
                                          <p:spTgt spid="2304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0406"/>
                                        </p:tgtEl>
                                        <p:attrNameLst>
                                          <p:attrName>style.visibility</p:attrName>
                                        </p:attrNameLst>
                                      </p:cBhvr>
                                      <p:to>
                                        <p:strVal val="visible"/>
                                      </p:to>
                                    </p:set>
                                    <p:animEffect transition="in" filter="box(in)">
                                      <p:cBhvr>
                                        <p:cTn id="17" dur="500"/>
                                        <p:tgtEl>
                                          <p:spTgt spid="230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4" grpId="0"/>
      <p:bldP spid="230405" grpId="0"/>
      <p:bldP spid="23040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2">
            <a:extLst>
              <a:ext uri="{FF2B5EF4-FFF2-40B4-BE49-F238E27FC236}">
                <a16:creationId xmlns:a16="http://schemas.microsoft.com/office/drawing/2014/main" id="{B8298D19-F4CE-24CA-AD43-8104211A1E49}"/>
              </a:ext>
            </a:extLst>
          </p:cNvPr>
          <p:cNvSpPr txBox="1">
            <a:spLocks noChangeArrowheads="1"/>
          </p:cNvSpPr>
          <p:nvPr/>
        </p:nvSpPr>
        <p:spPr bwMode="auto">
          <a:xfrm>
            <a:off x="1491854" y="3267075"/>
            <a:ext cx="57951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if</a:t>
            </a:r>
            <a:r>
              <a:rPr lang="en-US" altLang="tr-TR" sz="1800" b="1"/>
              <a:t> n</a:t>
            </a:r>
            <a:r>
              <a:rPr lang="en-US" altLang="tr-TR" sz="1800"/>
              <a:t> . c &gt; 0		the ray is aimed “along with” the normal</a:t>
            </a:r>
            <a:endParaRPr lang="tr-TR" altLang="tr-TR" sz="1800"/>
          </a:p>
        </p:txBody>
      </p:sp>
      <p:sp>
        <p:nvSpPr>
          <p:cNvPr id="231427" name="Text Box 3">
            <a:extLst>
              <a:ext uri="{FF2B5EF4-FFF2-40B4-BE49-F238E27FC236}">
                <a16:creationId xmlns:a16="http://schemas.microsoft.com/office/drawing/2014/main" id="{D1D755CB-3452-1945-2216-2B3B6445E508}"/>
              </a:ext>
            </a:extLst>
          </p:cNvPr>
          <p:cNvSpPr txBox="1">
            <a:spLocks noChangeArrowheads="1"/>
          </p:cNvSpPr>
          <p:nvPr/>
        </p:nvSpPr>
        <p:spPr bwMode="auto">
          <a:xfrm>
            <a:off x="1491854" y="3752851"/>
            <a:ext cx="46089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if</a:t>
            </a:r>
            <a:r>
              <a:rPr lang="en-US" altLang="tr-TR" sz="1800" b="1"/>
              <a:t> n</a:t>
            </a:r>
            <a:r>
              <a:rPr lang="en-US" altLang="tr-TR" sz="1800"/>
              <a:t> . c = 0		the ray is parallel to the line</a:t>
            </a:r>
            <a:endParaRPr lang="tr-TR" altLang="tr-TR" sz="1800"/>
          </a:p>
          <a:p>
            <a:endParaRPr lang="tr-TR" altLang="tr-TR" sz="1800"/>
          </a:p>
        </p:txBody>
      </p:sp>
      <p:sp>
        <p:nvSpPr>
          <p:cNvPr id="231428" name="Text Box 4">
            <a:extLst>
              <a:ext uri="{FF2B5EF4-FFF2-40B4-BE49-F238E27FC236}">
                <a16:creationId xmlns:a16="http://schemas.microsoft.com/office/drawing/2014/main" id="{A91FB431-BCBE-AE74-17F2-4535901A1109}"/>
              </a:ext>
            </a:extLst>
          </p:cNvPr>
          <p:cNvSpPr txBox="1">
            <a:spLocks noChangeArrowheads="1"/>
          </p:cNvSpPr>
          <p:nvPr/>
        </p:nvSpPr>
        <p:spPr bwMode="auto">
          <a:xfrm>
            <a:off x="1491854" y="4238626"/>
            <a:ext cx="57438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if</a:t>
            </a:r>
            <a:r>
              <a:rPr lang="en-US" altLang="tr-TR" sz="1800" b="1"/>
              <a:t> n</a:t>
            </a:r>
            <a:r>
              <a:rPr lang="en-US" altLang="tr-TR" sz="1800"/>
              <a:t> . c &lt; 0		the ray is aimed “counter to” the normal</a:t>
            </a:r>
            <a:endParaRPr lang="tr-TR" altLang="tr-TR" sz="1800"/>
          </a:p>
          <a:p>
            <a:endParaRPr lang="tr-TR" altLang="tr-TR" sz="1800"/>
          </a:p>
        </p:txBody>
      </p:sp>
      <p:graphicFrame>
        <p:nvGraphicFramePr>
          <p:cNvPr id="102404" name="Object 2">
            <a:extLst>
              <a:ext uri="{FF2B5EF4-FFF2-40B4-BE49-F238E27FC236}">
                <a16:creationId xmlns:a16="http://schemas.microsoft.com/office/drawing/2014/main" id="{0209B371-7A2C-EC5F-17B9-DBF0E73932FC}"/>
              </a:ext>
            </a:extLst>
          </p:cNvPr>
          <p:cNvGraphicFramePr>
            <a:graphicFrameLocks noChangeAspect="1"/>
          </p:cNvGraphicFramePr>
          <p:nvPr/>
        </p:nvGraphicFramePr>
        <p:xfrm>
          <a:off x="2736056" y="1322785"/>
          <a:ext cx="3857625" cy="1428750"/>
        </p:xfrm>
        <a:graphic>
          <a:graphicData uri="http://schemas.openxmlformats.org/presentationml/2006/ole">
            <mc:AlternateContent xmlns:mc="http://schemas.openxmlformats.org/markup-compatibility/2006">
              <mc:Choice xmlns:v="urn:schemas-microsoft-com:vml" Requires="v">
                <p:oleObj name="Bit Eşlem Resmi" r:id="rId3" imgW="6858000" imgH="2540000" progId="Paint.Picture">
                  <p:embed/>
                </p:oleObj>
              </mc:Choice>
              <mc:Fallback>
                <p:oleObj name="Bit Eşlem Resmi" r:id="rId3" imgW="6858000" imgH="2540000" progId="Paint.Picture">
                  <p:embed/>
                  <p:pic>
                    <p:nvPicPr>
                      <p:cNvPr id="102404" name="Object 2">
                        <a:extLst>
                          <a:ext uri="{FF2B5EF4-FFF2-40B4-BE49-F238E27FC236}">
                            <a16:creationId xmlns:a16="http://schemas.microsoft.com/office/drawing/2014/main" id="{0209B371-7A2C-EC5F-17B9-DBF0E7393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056" y="1322785"/>
                        <a:ext cx="385762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1426"/>
                                        </p:tgtEl>
                                        <p:attrNameLst>
                                          <p:attrName>style.visibility</p:attrName>
                                        </p:attrNameLst>
                                      </p:cBhvr>
                                      <p:to>
                                        <p:strVal val="visible"/>
                                      </p:to>
                                    </p:set>
                                    <p:animEffect transition="in" filter="box(in)">
                                      <p:cBhvr>
                                        <p:cTn id="7" dur="500"/>
                                        <p:tgtEl>
                                          <p:spTgt spid="2314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1427"/>
                                        </p:tgtEl>
                                        <p:attrNameLst>
                                          <p:attrName>style.visibility</p:attrName>
                                        </p:attrNameLst>
                                      </p:cBhvr>
                                      <p:to>
                                        <p:strVal val="visible"/>
                                      </p:to>
                                    </p:set>
                                    <p:animEffect transition="in" filter="box(in)">
                                      <p:cBhvr>
                                        <p:cTn id="12" dur="500"/>
                                        <p:tgtEl>
                                          <p:spTgt spid="2314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1428"/>
                                        </p:tgtEl>
                                        <p:attrNameLst>
                                          <p:attrName>style.visibility</p:attrName>
                                        </p:attrNameLst>
                                      </p:cBhvr>
                                      <p:to>
                                        <p:strVal val="visible"/>
                                      </p:to>
                                    </p:set>
                                    <p:animEffect transition="in" filter="box(in)">
                                      <p:cBhvr>
                                        <p:cTn id="17" dur="500"/>
                                        <p:tgtEl>
                                          <p:spTgt spid="231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p:bldP spid="231427" grpId="0"/>
      <p:bldP spid="23142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49" name="Object 2">
            <a:extLst>
              <a:ext uri="{FF2B5EF4-FFF2-40B4-BE49-F238E27FC236}">
                <a16:creationId xmlns:a16="http://schemas.microsoft.com/office/drawing/2014/main" id="{7D475653-494F-EE0F-74A5-381DC78207AC}"/>
              </a:ext>
            </a:extLst>
          </p:cNvPr>
          <p:cNvGraphicFramePr>
            <a:graphicFrameLocks noChangeAspect="1"/>
          </p:cNvGraphicFramePr>
          <p:nvPr/>
        </p:nvGraphicFramePr>
        <p:xfrm>
          <a:off x="2681289" y="3195639"/>
          <a:ext cx="3636169" cy="1907381"/>
        </p:xfrm>
        <a:graphic>
          <a:graphicData uri="http://schemas.openxmlformats.org/presentationml/2006/ole">
            <mc:AlternateContent xmlns:mc="http://schemas.openxmlformats.org/markup-compatibility/2006">
              <mc:Choice xmlns:v="urn:schemas-microsoft-com:vml" Requires="v">
                <p:oleObj name="Bit Eşlem Resmi" r:id="rId3" imgW="6464300" imgH="3390900" progId="Paint.Picture">
                  <p:embed/>
                </p:oleObj>
              </mc:Choice>
              <mc:Fallback>
                <p:oleObj name="Bit Eşlem Resmi" r:id="rId3" imgW="6464300" imgH="3390900" progId="Paint.Picture">
                  <p:embed/>
                  <p:pic>
                    <p:nvPicPr>
                      <p:cNvPr id="104449" name="Object 2">
                        <a:extLst>
                          <a:ext uri="{FF2B5EF4-FFF2-40B4-BE49-F238E27FC236}">
                            <a16:creationId xmlns:a16="http://schemas.microsoft.com/office/drawing/2014/main" id="{7D475653-494F-EE0F-74A5-381DC7820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289" y="3195639"/>
                        <a:ext cx="3636169" cy="1907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50" name="Text Box 3">
            <a:extLst>
              <a:ext uri="{FF2B5EF4-FFF2-40B4-BE49-F238E27FC236}">
                <a16:creationId xmlns:a16="http://schemas.microsoft.com/office/drawing/2014/main" id="{5B6CEE54-B19C-B19D-5523-751BB756CEB0}"/>
              </a:ext>
            </a:extLst>
          </p:cNvPr>
          <p:cNvSpPr txBox="1">
            <a:spLocks noChangeArrowheads="1"/>
          </p:cNvSpPr>
          <p:nvPr/>
        </p:nvSpPr>
        <p:spPr bwMode="auto">
          <a:xfrm>
            <a:off x="1377554" y="1107281"/>
            <a:ext cx="67377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Polygons are fundamental objects that are used in 2D and 3D graphics.</a:t>
            </a:r>
            <a:endParaRPr lang="tr-TR" altLang="tr-TR" sz="1800"/>
          </a:p>
        </p:txBody>
      </p:sp>
      <p:sp>
        <p:nvSpPr>
          <p:cNvPr id="232452" name="Text Box 4">
            <a:extLst>
              <a:ext uri="{FF2B5EF4-FFF2-40B4-BE49-F238E27FC236}">
                <a16:creationId xmlns:a16="http://schemas.microsoft.com/office/drawing/2014/main" id="{86D620AF-C839-11E5-2047-52DA8C1331C8}"/>
              </a:ext>
            </a:extLst>
          </p:cNvPr>
          <p:cNvSpPr txBox="1">
            <a:spLocks noChangeArrowheads="1"/>
          </p:cNvSpPr>
          <p:nvPr/>
        </p:nvSpPr>
        <p:spPr bwMode="auto">
          <a:xfrm>
            <a:off x="1327547" y="1593056"/>
            <a:ext cx="666079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In 3D, an object is often modeled as a polygonal “mesh”; a collection </a:t>
            </a:r>
          </a:p>
          <a:p>
            <a:r>
              <a:rPr lang="en-US" altLang="tr-TR" sz="1800"/>
              <a:t>of polygons.</a:t>
            </a:r>
          </a:p>
          <a:p>
            <a:endParaRPr lang="en-US" altLang="tr-TR" sz="1800"/>
          </a:p>
          <a:p>
            <a:r>
              <a:rPr lang="en-US" altLang="tr-TR" sz="1800"/>
              <a:t>If the skin forms a closed surface that encloses some space, the mesh</a:t>
            </a:r>
          </a:p>
          <a:p>
            <a:r>
              <a:rPr lang="en-US" altLang="tr-TR" sz="1800"/>
              <a:t>is called a </a:t>
            </a:r>
            <a:r>
              <a:rPr lang="en-US" altLang="tr-TR" sz="1800" i="1"/>
              <a:t>polyhedron</a:t>
            </a:r>
            <a:r>
              <a:rPr lang="en-US" altLang="tr-TR" sz="1800"/>
              <a:t>.</a:t>
            </a:r>
            <a:endParaRPr lang="tr-TR" altLang="tr-TR"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2452"/>
                                        </p:tgtEl>
                                        <p:attrNameLst>
                                          <p:attrName>style.visibility</p:attrName>
                                        </p:attrNameLst>
                                      </p:cBhvr>
                                      <p:to>
                                        <p:strVal val="visible"/>
                                      </p:to>
                                    </p:set>
                                    <p:animEffect transition="in" filter="box(in)">
                                      <p:cBhvr>
                                        <p:cTn id="7" dur="500"/>
                                        <p:tgtEl>
                                          <p:spTgt spid="23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a:extLst>
              <a:ext uri="{FF2B5EF4-FFF2-40B4-BE49-F238E27FC236}">
                <a16:creationId xmlns:a16="http://schemas.microsoft.com/office/drawing/2014/main" id="{5C125DAD-B5E1-72F8-5C90-44F5C5FE4CBF}"/>
              </a:ext>
            </a:extLst>
          </p:cNvPr>
          <p:cNvSpPr txBox="1">
            <a:spLocks noChangeArrowheads="1"/>
          </p:cNvSpPr>
          <p:nvPr/>
        </p:nvSpPr>
        <p:spPr bwMode="auto">
          <a:xfrm>
            <a:off x="2917031" y="1160860"/>
            <a:ext cx="3206968" cy="369332"/>
          </a:xfrm>
          <a:prstGeom prst="rect">
            <a:avLst/>
          </a:prstGeom>
          <a:noFill/>
          <a:ln w="12700">
            <a:noFill/>
            <a:miter lim="800000"/>
            <a:headEnd type="none" w="sm" len="sm"/>
            <a:tailEnd type="none" w="sm" len="sm"/>
          </a:ln>
          <a:effec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tr-TR" sz="1800" b="1">
                <a:solidFill>
                  <a:schemeClr val="accent2"/>
                </a:solidFill>
                <a:effectLst>
                  <a:outerShdw blurRad="38100" dist="38100" dir="2700000" algn="tl">
                    <a:srgbClr val="000000"/>
                  </a:outerShdw>
                </a:effectLst>
              </a:rPr>
              <a:t>Polygon Intersection Problems</a:t>
            </a:r>
            <a:endParaRPr lang="tr-TR" altLang="tr-TR" sz="1800" b="1">
              <a:solidFill>
                <a:schemeClr val="accent2"/>
              </a:solidFill>
              <a:effectLst>
                <a:outerShdw blurRad="38100" dist="38100" dir="2700000" algn="tl">
                  <a:srgbClr val="000000"/>
                </a:outerShdw>
              </a:effectLst>
            </a:endParaRPr>
          </a:p>
        </p:txBody>
      </p:sp>
      <p:graphicFrame>
        <p:nvGraphicFramePr>
          <p:cNvPr id="106498" name="Object 2">
            <a:extLst>
              <a:ext uri="{FF2B5EF4-FFF2-40B4-BE49-F238E27FC236}">
                <a16:creationId xmlns:a16="http://schemas.microsoft.com/office/drawing/2014/main" id="{09162441-EEA9-4FF3-EF10-98B68EB8D002}"/>
              </a:ext>
            </a:extLst>
          </p:cNvPr>
          <p:cNvGraphicFramePr>
            <a:graphicFrameLocks noChangeAspect="1"/>
          </p:cNvGraphicFramePr>
          <p:nvPr/>
        </p:nvGraphicFramePr>
        <p:xfrm>
          <a:off x="2736057" y="1538289"/>
          <a:ext cx="3636169" cy="1907381"/>
        </p:xfrm>
        <a:graphic>
          <a:graphicData uri="http://schemas.openxmlformats.org/presentationml/2006/ole">
            <mc:AlternateContent xmlns:mc="http://schemas.openxmlformats.org/markup-compatibility/2006">
              <mc:Choice xmlns:v="urn:schemas-microsoft-com:vml" Requires="v">
                <p:oleObj name="Bit Eşlem Resmi" r:id="rId3" imgW="6464300" imgH="3390900" progId="Paint.Picture">
                  <p:embed/>
                </p:oleObj>
              </mc:Choice>
              <mc:Fallback>
                <p:oleObj name="Bit Eşlem Resmi" r:id="rId3" imgW="6464300" imgH="3390900" progId="Paint.Picture">
                  <p:embed/>
                  <p:pic>
                    <p:nvPicPr>
                      <p:cNvPr id="106498" name="Object 2">
                        <a:extLst>
                          <a:ext uri="{FF2B5EF4-FFF2-40B4-BE49-F238E27FC236}">
                            <a16:creationId xmlns:a16="http://schemas.microsoft.com/office/drawing/2014/main" id="{09162441-EEA9-4FF3-EF10-98B68EB8D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057" y="1538289"/>
                        <a:ext cx="3636169" cy="1907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3476" name="Text Box 4">
            <a:extLst>
              <a:ext uri="{FF2B5EF4-FFF2-40B4-BE49-F238E27FC236}">
                <a16:creationId xmlns:a16="http://schemas.microsoft.com/office/drawing/2014/main" id="{255F4E87-CACB-04C4-42CC-9B9632A780A6}"/>
              </a:ext>
            </a:extLst>
          </p:cNvPr>
          <p:cNvSpPr txBox="1">
            <a:spLocks noChangeArrowheads="1"/>
          </p:cNvSpPr>
          <p:nvPr/>
        </p:nvSpPr>
        <p:spPr bwMode="auto">
          <a:xfrm>
            <a:off x="1490664" y="3482578"/>
            <a:ext cx="628672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Is a given point P inside or outside the object?</a:t>
            </a:r>
          </a:p>
          <a:p>
            <a:endParaRPr lang="en-US" altLang="tr-TR" sz="1800"/>
          </a:p>
          <a:p>
            <a:r>
              <a:rPr lang="en-US" altLang="tr-TR" sz="1800"/>
              <a:t>Where does a given ray R first intersect the object?</a:t>
            </a:r>
          </a:p>
          <a:p>
            <a:endParaRPr lang="en-US" altLang="tr-TR" sz="1800"/>
          </a:p>
          <a:p>
            <a:r>
              <a:rPr lang="en-US" altLang="tr-TR" sz="1800"/>
              <a:t>Which part of a given line L lies inside the object, and which part </a:t>
            </a:r>
          </a:p>
          <a:p>
            <a:r>
              <a:rPr lang="en-US" altLang="tr-TR" sz="1800"/>
              <a:t>lies outside</a:t>
            </a:r>
            <a:endParaRPr lang="tr-TR" altLang="tr-TR"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3476"/>
                                        </p:tgtEl>
                                        <p:attrNameLst>
                                          <p:attrName>style.visibility</p:attrName>
                                        </p:attrNameLst>
                                      </p:cBhvr>
                                      <p:to>
                                        <p:strVal val="visible"/>
                                      </p:to>
                                    </p:set>
                                    <p:animEffect transition="in" filter="box(in)">
                                      <p:cBhvr>
                                        <p:cTn id="7" dur="500"/>
                                        <p:tgtEl>
                                          <p:spTgt spid="233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a:extLst>
              <a:ext uri="{FF2B5EF4-FFF2-40B4-BE49-F238E27FC236}">
                <a16:creationId xmlns:a16="http://schemas.microsoft.com/office/drawing/2014/main" id="{4A885F03-D11A-A807-1959-1D3702EE19B9}"/>
              </a:ext>
            </a:extLst>
          </p:cNvPr>
          <p:cNvSpPr txBox="1">
            <a:spLocks noChangeArrowheads="1"/>
          </p:cNvSpPr>
          <p:nvPr/>
        </p:nvSpPr>
        <p:spPr bwMode="auto">
          <a:xfrm>
            <a:off x="2837260" y="1160860"/>
            <a:ext cx="3371436" cy="369332"/>
          </a:xfrm>
          <a:prstGeom prst="rect">
            <a:avLst/>
          </a:prstGeom>
          <a:noFill/>
          <a:ln w="12700">
            <a:noFill/>
            <a:miter lim="800000"/>
            <a:headEnd type="none" w="sm" len="sm"/>
            <a:tailEnd type="none" w="sm" len="sm"/>
          </a:ln>
          <a:effec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tr-TR" sz="1800" b="1">
                <a:solidFill>
                  <a:schemeClr val="accent2"/>
                </a:solidFill>
                <a:effectLst>
                  <a:outerShdw blurRad="38100" dist="38100" dir="2700000" algn="tl">
                    <a:srgbClr val="000000"/>
                  </a:outerShdw>
                </a:effectLst>
              </a:rPr>
              <a:t>Convex Polygons and Polyhedra</a:t>
            </a:r>
            <a:endParaRPr lang="tr-TR" altLang="tr-TR" sz="1800" b="1">
              <a:solidFill>
                <a:schemeClr val="accent2"/>
              </a:solidFill>
              <a:effectLst>
                <a:outerShdw blurRad="38100" dist="38100" dir="2700000" algn="tl">
                  <a:srgbClr val="000000"/>
                </a:outerShdw>
              </a:effectLst>
            </a:endParaRPr>
          </a:p>
        </p:txBody>
      </p:sp>
      <p:sp>
        <p:nvSpPr>
          <p:cNvPr id="234499" name="Text Box 3">
            <a:extLst>
              <a:ext uri="{FF2B5EF4-FFF2-40B4-BE49-F238E27FC236}">
                <a16:creationId xmlns:a16="http://schemas.microsoft.com/office/drawing/2014/main" id="{2A803961-54C2-B52C-C9FA-05728BCC770F}"/>
              </a:ext>
            </a:extLst>
          </p:cNvPr>
          <p:cNvSpPr txBox="1">
            <a:spLocks noChangeArrowheads="1"/>
          </p:cNvSpPr>
          <p:nvPr/>
        </p:nvSpPr>
        <p:spPr bwMode="auto">
          <a:xfrm>
            <a:off x="1383507" y="3429000"/>
            <a:ext cx="65966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Convex polygon is completely described by a set of “bounding lines”</a:t>
            </a:r>
          </a:p>
          <a:p>
            <a:endParaRPr lang="en-US" altLang="tr-TR" sz="1800"/>
          </a:p>
          <a:p>
            <a:r>
              <a:rPr lang="en-US" altLang="tr-TR" sz="1800"/>
              <a:t>In 3D, a convex polyhedron is completely described by a set of </a:t>
            </a:r>
          </a:p>
          <a:p>
            <a:r>
              <a:rPr lang="en-US" altLang="tr-TR" sz="1800"/>
              <a:t>“bounding planes”</a:t>
            </a:r>
            <a:endParaRPr lang="tr-TR" altLang="tr-TR" sz="1800"/>
          </a:p>
        </p:txBody>
      </p:sp>
      <p:graphicFrame>
        <p:nvGraphicFramePr>
          <p:cNvPr id="108547" name="Object 2">
            <a:extLst>
              <a:ext uri="{FF2B5EF4-FFF2-40B4-BE49-F238E27FC236}">
                <a16:creationId xmlns:a16="http://schemas.microsoft.com/office/drawing/2014/main" id="{814C7FC2-C101-C2F3-8072-99E743A792D5}"/>
              </a:ext>
            </a:extLst>
          </p:cNvPr>
          <p:cNvGraphicFramePr>
            <a:graphicFrameLocks noChangeAspect="1"/>
          </p:cNvGraphicFramePr>
          <p:nvPr/>
        </p:nvGraphicFramePr>
        <p:xfrm>
          <a:off x="2627710" y="1701405"/>
          <a:ext cx="3871913" cy="1493044"/>
        </p:xfrm>
        <a:graphic>
          <a:graphicData uri="http://schemas.openxmlformats.org/presentationml/2006/ole">
            <mc:AlternateContent xmlns:mc="http://schemas.openxmlformats.org/markup-compatibility/2006">
              <mc:Choice xmlns:v="urn:schemas-microsoft-com:vml" Requires="v">
                <p:oleObj name="Bit Eşlem Resmi" r:id="rId3" imgW="6883400" imgH="2654300" progId="Paint.Picture">
                  <p:embed/>
                </p:oleObj>
              </mc:Choice>
              <mc:Fallback>
                <p:oleObj name="Bit Eşlem Resmi" r:id="rId3" imgW="6883400" imgH="2654300" progId="Paint.Picture">
                  <p:embed/>
                  <p:pic>
                    <p:nvPicPr>
                      <p:cNvPr id="108547" name="Object 2">
                        <a:extLst>
                          <a:ext uri="{FF2B5EF4-FFF2-40B4-BE49-F238E27FC236}">
                            <a16:creationId xmlns:a16="http://schemas.microsoft.com/office/drawing/2014/main" id="{814C7FC2-C101-C2F3-8072-99E743A79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10" y="1701405"/>
                        <a:ext cx="3871913" cy="1493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4499"/>
                                        </p:tgtEl>
                                        <p:attrNameLst>
                                          <p:attrName>style.visibility</p:attrName>
                                        </p:attrNameLst>
                                      </p:cBhvr>
                                      <p:to>
                                        <p:strVal val="visible"/>
                                      </p:to>
                                    </p:set>
                                    <p:animEffect transition="in" filter="box(in)">
                                      <p:cBhvr>
                                        <p:cTn id="7" dur="500"/>
                                        <p:tgtEl>
                                          <p:spTgt spid="234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a:extLst>
              <a:ext uri="{FF2B5EF4-FFF2-40B4-BE49-F238E27FC236}">
                <a16:creationId xmlns:a16="http://schemas.microsoft.com/office/drawing/2014/main" id="{215821EC-2C13-658C-C248-DF2C5779F39F}"/>
              </a:ext>
            </a:extLst>
          </p:cNvPr>
          <p:cNvSpPr txBox="1">
            <a:spLocks noChangeArrowheads="1"/>
          </p:cNvSpPr>
          <p:nvPr/>
        </p:nvSpPr>
        <p:spPr bwMode="auto">
          <a:xfrm>
            <a:off x="3109913" y="1160860"/>
            <a:ext cx="2820003" cy="369332"/>
          </a:xfrm>
          <a:prstGeom prst="rect">
            <a:avLst/>
          </a:prstGeom>
          <a:noFill/>
          <a:ln w="12700">
            <a:noFill/>
            <a:miter lim="800000"/>
            <a:headEnd type="none" w="sm" len="sm"/>
            <a:tailEnd type="none" w="sm" len="sm"/>
          </a:ln>
          <a:effec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tr-TR" sz="1800" b="1">
                <a:solidFill>
                  <a:schemeClr val="accent2"/>
                </a:solidFill>
                <a:effectLst>
                  <a:outerShdw blurRad="38100" dist="38100" dir="2700000" algn="tl">
                    <a:srgbClr val="000000"/>
                  </a:outerShdw>
                </a:effectLst>
              </a:rPr>
              <a:t>Finding the bounding lines</a:t>
            </a:r>
            <a:endParaRPr lang="tr-TR" altLang="tr-TR" sz="1800" b="1">
              <a:solidFill>
                <a:schemeClr val="accent2"/>
              </a:solidFill>
              <a:effectLst>
                <a:outerShdw blurRad="38100" dist="38100" dir="2700000" algn="tl">
                  <a:srgbClr val="000000"/>
                </a:outerShdw>
              </a:effectLst>
            </a:endParaRPr>
          </a:p>
        </p:txBody>
      </p:sp>
      <p:sp>
        <p:nvSpPr>
          <p:cNvPr id="235523" name="Text Box 3">
            <a:extLst>
              <a:ext uri="{FF2B5EF4-FFF2-40B4-BE49-F238E27FC236}">
                <a16:creationId xmlns:a16="http://schemas.microsoft.com/office/drawing/2014/main" id="{76C7DD8A-1329-B7A6-734A-4546A84EBB32}"/>
              </a:ext>
            </a:extLst>
          </p:cNvPr>
          <p:cNvSpPr txBox="1">
            <a:spLocks noChangeArrowheads="1"/>
          </p:cNvSpPr>
          <p:nvPr/>
        </p:nvSpPr>
        <p:spPr bwMode="auto">
          <a:xfrm>
            <a:off x="3571876" y="3429001"/>
            <a:ext cx="216540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(-1, 0) . (P – (0,0) = 0</a:t>
            </a:r>
          </a:p>
          <a:p>
            <a:r>
              <a:rPr lang="en-US" altLang="tr-TR" sz="1800"/>
              <a:t>(0, -1) . (P – (0,0) = 0</a:t>
            </a:r>
          </a:p>
          <a:p>
            <a:r>
              <a:rPr lang="en-US" altLang="tr-TR" sz="1800"/>
              <a:t>(1, 1) . (P – (1,0) = 0</a:t>
            </a:r>
            <a:endParaRPr lang="tr-TR" altLang="tr-TR" sz="1800"/>
          </a:p>
        </p:txBody>
      </p:sp>
      <p:graphicFrame>
        <p:nvGraphicFramePr>
          <p:cNvPr id="110595" name="Object 2">
            <a:extLst>
              <a:ext uri="{FF2B5EF4-FFF2-40B4-BE49-F238E27FC236}">
                <a16:creationId xmlns:a16="http://schemas.microsoft.com/office/drawing/2014/main" id="{DAF16152-00A8-3E90-AFE6-F996BA77C8B4}"/>
              </a:ext>
            </a:extLst>
          </p:cNvPr>
          <p:cNvGraphicFramePr>
            <a:graphicFrameLocks noChangeAspect="1"/>
          </p:cNvGraphicFramePr>
          <p:nvPr/>
        </p:nvGraphicFramePr>
        <p:xfrm>
          <a:off x="2681288" y="1646636"/>
          <a:ext cx="3800475" cy="1593056"/>
        </p:xfrm>
        <a:graphic>
          <a:graphicData uri="http://schemas.openxmlformats.org/presentationml/2006/ole">
            <mc:AlternateContent xmlns:mc="http://schemas.openxmlformats.org/markup-compatibility/2006">
              <mc:Choice xmlns:v="urn:schemas-microsoft-com:vml" Requires="v">
                <p:oleObj name="Bit Eşlem Resmi" r:id="rId3" imgW="6756400" imgH="2832100" progId="Paint.Picture">
                  <p:embed/>
                </p:oleObj>
              </mc:Choice>
              <mc:Fallback>
                <p:oleObj name="Bit Eşlem Resmi" r:id="rId3" imgW="6756400" imgH="2832100" progId="Paint.Picture">
                  <p:embed/>
                  <p:pic>
                    <p:nvPicPr>
                      <p:cNvPr id="110595" name="Object 2">
                        <a:extLst>
                          <a:ext uri="{FF2B5EF4-FFF2-40B4-BE49-F238E27FC236}">
                            <a16:creationId xmlns:a16="http://schemas.microsoft.com/office/drawing/2014/main" id="{DAF16152-00A8-3E90-AFE6-F996BA77C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288" y="1646636"/>
                        <a:ext cx="3800475" cy="1593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5" name="Text Box 5">
            <a:extLst>
              <a:ext uri="{FF2B5EF4-FFF2-40B4-BE49-F238E27FC236}">
                <a16:creationId xmlns:a16="http://schemas.microsoft.com/office/drawing/2014/main" id="{051F6965-30BF-3020-75F8-F0C579115A84}"/>
              </a:ext>
            </a:extLst>
          </p:cNvPr>
          <p:cNvSpPr txBox="1">
            <a:spLocks noChangeArrowheads="1"/>
          </p:cNvSpPr>
          <p:nvPr/>
        </p:nvSpPr>
        <p:spPr bwMode="auto">
          <a:xfrm>
            <a:off x="1653778" y="4400550"/>
            <a:ext cx="47692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Note that in each case the outward normal is used</a:t>
            </a:r>
            <a:endParaRPr lang="tr-TR" altLang="tr-TR"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5523"/>
                                        </p:tgtEl>
                                        <p:attrNameLst>
                                          <p:attrName>style.visibility</p:attrName>
                                        </p:attrNameLst>
                                      </p:cBhvr>
                                      <p:to>
                                        <p:strVal val="visible"/>
                                      </p:to>
                                    </p:set>
                                    <p:animEffect transition="in" filter="box(in)">
                                      <p:cBhvr>
                                        <p:cTn id="7" dur="500"/>
                                        <p:tgtEl>
                                          <p:spTgt spid="235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5525"/>
                                        </p:tgtEl>
                                        <p:attrNameLst>
                                          <p:attrName>style.visibility</p:attrName>
                                        </p:attrNameLst>
                                      </p:cBhvr>
                                      <p:to>
                                        <p:strVal val="visible"/>
                                      </p:to>
                                    </p:set>
                                    <p:animEffect transition="in" filter="box(in)">
                                      <p:cBhvr>
                                        <p:cTn id="12" dur="500"/>
                                        <p:tgtEl>
                                          <p:spTgt spid="235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p:bldP spid="23552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a:extLst>
              <a:ext uri="{FF2B5EF4-FFF2-40B4-BE49-F238E27FC236}">
                <a16:creationId xmlns:a16="http://schemas.microsoft.com/office/drawing/2014/main" id="{CBF2D93E-C5EB-62FE-32C1-C6D5224F977A}"/>
              </a:ext>
            </a:extLst>
          </p:cNvPr>
          <p:cNvSpPr txBox="1">
            <a:spLocks noChangeArrowheads="1"/>
          </p:cNvSpPr>
          <p:nvPr/>
        </p:nvSpPr>
        <p:spPr bwMode="auto">
          <a:xfrm>
            <a:off x="1856186" y="298612"/>
            <a:ext cx="5271636" cy="369332"/>
          </a:xfrm>
          <a:prstGeom prst="rect">
            <a:avLst/>
          </a:prstGeom>
          <a:noFill/>
          <a:ln w="12700">
            <a:noFill/>
            <a:miter lim="800000"/>
            <a:headEnd type="none" w="sm" len="sm"/>
            <a:tailEnd type="none" w="sm" len="sm"/>
          </a:ln>
          <a:effec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tr-TR" sz="1800" b="1" dirty="0">
                <a:solidFill>
                  <a:schemeClr val="accent2"/>
                </a:solidFill>
                <a:effectLst>
                  <a:outerShdw blurRad="38100" dist="38100" dir="2700000" algn="tl">
                    <a:srgbClr val="000000"/>
                  </a:outerShdw>
                </a:effectLst>
              </a:rPr>
              <a:t>Ray Intersections and Clipping for convex polygons</a:t>
            </a:r>
            <a:endParaRPr lang="tr-TR" altLang="tr-TR" sz="1800" b="1" dirty="0">
              <a:solidFill>
                <a:schemeClr val="accent2"/>
              </a:solidFill>
              <a:effectLst>
                <a:outerShdw blurRad="38100" dist="38100" dir="2700000" algn="tl">
                  <a:srgbClr val="000000"/>
                </a:outerShdw>
              </a:effectLst>
            </a:endParaRPr>
          </a:p>
        </p:txBody>
      </p:sp>
      <p:graphicFrame>
        <p:nvGraphicFramePr>
          <p:cNvPr id="112642" name="Object 2">
            <a:extLst>
              <a:ext uri="{FF2B5EF4-FFF2-40B4-BE49-F238E27FC236}">
                <a16:creationId xmlns:a16="http://schemas.microsoft.com/office/drawing/2014/main" id="{843BAB3F-AE1F-D491-5782-1B74DACD8409}"/>
              </a:ext>
            </a:extLst>
          </p:cNvPr>
          <p:cNvGraphicFramePr>
            <a:graphicFrameLocks noChangeAspect="1"/>
          </p:cNvGraphicFramePr>
          <p:nvPr>
            <p:extLst>
              <p:ext uri="{D42A27DB-BD31-4B8C-83A1-F6EECF244321}">
                <p14:modId xmlns:p14="http://schemas.microsoft.com/office/powerpoint/2010/main" val="596672276"/>
              </p:ext>
            </p:extLst>
          </p:nvPr>
        </p:nvGraphicFramePr>
        <p:xfrm>
          <a:off x="2022342" y="1277303"/>
          <a:ext cx="4470027" cy="3253978"/>
        </p:xfrm>
        <a:graphic>
          <a:graphicData uri="http://schemas.openxmlformats.org/presentationml/2006/ole">
            <mc:AlternateContent xmlns:mc="http://schemas.openxmlformats.org/markup-compatibility/2006">
              <mc:Choice xmlns:v="urn:schemas-microsoft-com:vml" Requires="v">
                <p:oleObj name="Bit Eşlem Resmi" r:id="rId3" imgW="4991100" imgH="3632200" progId="Paint.Picture">
                  <p:embed/>
                </p:oleObj>
              </mc:Choice>
              <mc:Fallback>
                <p:oleObj name="Bit Eşlem Resmi" r:id="rId3" imgW="4991100" imgH="3632200" progId="Paint.Picture">
                  <p:embed/>
                  <p:pic>
                    <p:nvPicPr>
                      <p:cNvPr id="112642" name="Object 2">
                        <a:extLst>
                          <a:ext uri="{FF2B5EF4-FFF2-40B4-BE49-F238E27FC236}">
                            <a16:creationId xmlns:a16="http://schemas.microsoft.com/office/drawing/2014/main" id="{843BAB3F-AE1F-D491-5782-1B74DACD8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342" y="1277303"/>
                        <a:ext cx="4470027" cy="3253978"/>
                      </a:xfrm>
                      <a:prstGeom prst="rect">
                        <a:avLst/>
                      </a:prstGeom>
                      <a:noFill/>
                      <a:ln>
                        <a:noFill/>
                      </a:ln>
                      <a:effectLst/>
                    </p:spPr>
                  </p:pic>
                </p:oleObj>
              </mc:Fallback>
            </mc:AlternateContent>
          </a:graphicData>
        </a:graphic>
      </p:graphicFrame>
      <p:sp>
        <p:nvSpPr>
          <p:cNvPr id="112643" name="Text Box 4">
            <a:extLst>
              <a:ext uri="{FF2B5EF4-FFF2-40B4-BE49-F238E27FC236}">
                <a16:creationId xmlns:a16="http://schemas.microsoft.com/office/drawing/2014/main" id="{DBCD033E-591C-0C3C-0AC8-CDAB72F17F70}"/>
              </a:ext>
            </a:extLst>
          </p:cNvPr>
          <p:cNvSpPr txBox="1">
            <a:spLocks noChangeArrowheads="1"/>
          </p:cNvSpPr>
          <p:nvPr/>
        </p:nvSpPr>
        <p:spPr bwMode="auto">
          <a:xfrm>
            <a:off x="1894285" y="5211365"/>
            <a:ext cx="44699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dirty="0"/>
              <a:t>Since P is convex, the ray hits P exactly twice.</a:t>
            </a:r>
            <a:endParaRPr lang="tr-TR" altLang="tr-TR" sz="1800" dirty="0"/>
          </a:p>
        </p:txBody>
      </p:sp>
      <p:sp>
        <p:nvSpPr>
          <p:cNvPr id="236549" name="Text Box 5">
            <a:extLst>
              <a:ext uri="{FF2B5EF4-FFF2-40B4-BE49-F238E27FC236}">
                <a16:creationId xmlns:a16="http://schemas.microsoft.com/office/drawing/2014/main" id="{17C59E05-D259-EFD9-672C-CB5D5A93ED6D}"/>
              </a:ext>
            </a:extLst>
          </p:cNvPr>
          <p:cNvSpPr txBox="1">
            <a:spLocks noChangeArrowheads="1"/>
          </p:cNvSpPr>
          <p:nvPr/>
        </p:nvSpPr>
        <p:spPr bwMode="auto">
          <a:xfrm>
            <a:off x="1869282" y="5599747"/>
            <a:ext cx="27896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Entering hit point = A + </a:t>
            </a:r>
            <a:r>
              <a:rPr lang="en-US" altLang="tr-TR" sz="1800" b="1"/>
              <a:t>c </a:t>
            </a:r>
            <a:r>
              <a:rPr lang="en-US" altLang="tr-TR" sz="1800"/>
              <a:t>t</a:t>
            </a:r>
            <a:r>
              <a:rPr lang="en-US" altLang="tr-TR" sz="1800" baseline="-25000"/>
              <a:t>in</a:t>
            </a:r>
          </a:p>
          <a:p>
            <a:r>
              <a:rPr lang="en-US" altLang="tr-TR" sz="1800"/>
              <a:t>Exiting hit point = A + </a:t>
            </a:r>
            <a:r>
              <a:rPr lang="en-US" altLang="tr-TR" sz="1800" b="1"/>
              <a:t>c </a:t>
            </a:r>
            <a:r>
              <a:rPr lang="en-US" altLang="tr-TR" sz="1800"/>
              <a:t>t</a:t>
            </a:r>
            <a:r>
              <a:rPr lang="en-US" altLang="tr-TR" sz="1800" baseline="-25000"/>
              <a:t>out</a:t>
            </a:r>
            <a:endParaRPr lang="tr-TR" altLang="tr-TR" sz="1800" baseline="-25000"/>
          </a:p>
        </p:txBody>
      </p:sp>
      <p:sp>
        <p:nvSpPr>
          <p:cNvPr id="236550" name="Text Box 6">
            <a:extLst>
              <a:ext uri="{FF2B5EF4-FFF2-40B4-BE49-F238E27FC236}">
                <a16:creationId xmlns:a16="http://schemas.microsoft.com/office/drawing/2014/main" id="{8AB45A3B-0B8D-3275-F014-B98A511EA1A4}"/>
              </a:ext>
            </a:extLst>
          </p:cNvPr>
          <p:cNvSpPr txBox="1">
            <a:spLocks noChangeArrowheads="1"/>
          </p:cNvSpPr>
          <p:nvPr/>
        </p:nvSpPr>
        <p:spPr bwMode="auto">
          <a:xfrm>
            <a:off x="1856186" y="6248636"/>
            <a:ext cx="4802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The ray is inside P for all t in the interval </a:t>
            </a:r>
            <a:r>
              <a:rPr lang="tr-TR" altLang="tr-TR" sz="1800"/>
              <a:t>[t</a:t>
            </a:r>
            <a:r>
              <a:rPr lang="tr-TR" altLang="tr-TR" sz="1800" baseline="-25000"/>
              <a:t>in</a:t>
            </a:r>
            <a:r>
              <a:rPr lang="tr-TR" altLang="tr-TR" sz="1800"/>
              <a:t>, t</a:t>
            </a:r>
            <a:r>
              <a:rPr lang="tr-TR" altLang="tr-TR" sz="1800" baseline="-25000"/>
              <a:t>out</a:t>
            </a:r>
            <a:r>
              <a:rPr lang="tr-TR" altLang="tr-TR" sz="1800"/>
              <a:t>]</a:t>
            </a:r>
            <a:r>
              <a:rPr lang="en-US" altLang="tr-TR" sz="1800"/>
              <a:t> </a:t>
            </a:r>
            <a:endParaRPr lang="tr-TR" altLang="tr-TR"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6549"/>
                                        </p:tgtEl>
                                        <p:attrNameLst>
                                          <p:attrName>style.visibility</p:attrName>
                                        </p:attrNameLst>
                                      </p:cBhvr>
                                      <p:to>
                                        <p:strVal val="visible"/>
                                      </p:to>
                                    </p:set>
                                    <p:animEffect transition="in" filter="box(in)">
                                      <p:cBhvr>
                                        <p:cTn id="7" dur="500"/>
                                        <p:tgtEl>
                                          <p:spTgt spid="2365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6550"/>
                                        </p:tgtEl>
                                        <p:attrNameLst>
                                          <p:attrName>style.visibility</p:attrName>
                                        </p:attrNameLst>
                                      </p:cBhvr>
                                      <p:to>
                                        <p:strVal val="visible"/>
                                      </p:to>
                                    </p:set>
                                    <p:animEffect transition="in" filter="box(in)">
                                      <p:cBhvr>
                                        <p:cTn id="12" dur="500"/>
                                        <p:tgtEl>
                                          <p:spTgt spid="236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9" grpId="0"/>
      <p:bldP spid="2365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EAA708A-AD82-7C54-CC3B-E02FAB41E411}"/>
              </a:ext>
            </a:extLst>
          </p:cNvPr>
          <p:cNvSpPr>
            <a:spLocks noGrp="1" noChangeArrowheads="1"/>
          </p:cNvSpPr>
          <p:nvPr>
            <p:ph type="title"/>
          </p:nvPr>
        </p:nvSpPr>
        <p:spPr/>
        <p:txBody>
          <a:bodyPr/>
          <a:lstStyle/>
          <a:p>
            <a:r>
              <a:rPr lang="en-US" altLang="tr-TR"/>
              <a:t>Linear Vector Spaces</a:t>
            </a:r>
          </a:p>
        </p:txBody>
      </p:sp>
      <p:sp>
        <p:nvSpPr>
          <p:cNvPr id="23555" name="Rectangle 3">
            <a:extLst>
              <a:ext uri="{FF2B5EF4-FFF2-40B4-BE49-F238E27FC236}">
                <a16:creationId xmlns:a16="http://schemas.microsoft.com/office/drawing/2014/main" id="{6E0747EA-6FFB-1C00-FD89-F2E3F2E6F429}"/>
              </a:ext>
            </a:extLst>
          </p:cNvPr>
          <p:cNvSpPr>
            <a:spLocks noGrp="1" noChangeArrowheads="1"/>
          </p:cNvSpPr>
          <p:nvPr>
            <p:ph type="body" idx="1"/>
          </p:nvPr>
        </p:nvSpPr>
        <p:spPr>
          <a:xfrm>
            <a:off x="533400" y="1524000"/>
            <a:ext cx="8382000" cy="4724400"/>
          </a:xfrm>
        </p:spPr>
        <p:txBody>
          <a:bodyPr/>
          <a:lstStyle/>
          <a:p>
            <a:r>
              <a:rPr lang="en-US" altLang="tr-TR" sz="2400"/>
              <a:t>Mathematical system for manipulating vectors</a:t>
            </a:r>
          </a:p>
          <a:p>
            <a:r>
              <a:rPr lang="en-US" altLang="tr-TR" sz="2400"/>
              <a:t>Operations</a:t>
            </a:r>
          </a:p>
          <a:p>
            <a:pPr lvl="1"/>
            <a:r>
              <a:rPr lang="en-US" altLang="tr-TR" sz="2200">
                <a:ea typeface="ＭＳ Ｐゴシック" panose="020B0600070205080204" pitchFamily="34" charset="-128"/>
              </a:rPr>
              <a:t>Scalar-vector multiplication </a:t>
            </a:r>
            <a:r>
              <a:rPr lang="en-US" altLang="tr-TR" sz="2200" i="1">
                <a:latin typeface="Times New Roman" panose="02020603050405020304" pitchFamily="18" charset="0"/>
                <a:ea typeface="ＭＳ Ｐゴシック" panose="020B0600070205080204" pitchFamily="34" charset="-128"/>
              </a:rPr>
              <a:t>u</a:t>
            </a:r>
            <a:r>
              <a:rPr lang="en-US" altLang="tr-TR" sz="2200">
                <a:ea typeface="ＭＳ Ｐゴシック" panose="020B0600070205080204" pitchFamily="34" charset="-128"/>
              </a:rPr>
              <a:t>=</a:t>
            </a:r>
            <a:r>
              <a:rPr lang="en-US" altLang="tr-TR" sz="2200">
                <a:ea typeface="ＭＳ Ｐゴシック" panose="020B0600070205080204" pitchFamily="34" charset="-128"/>
                <a:sym typeface="Symbol" pitchFamily="2" charset="2"/>
              </a:rPr>
              <a:t></a:t>
            </a:r>
            <a:r>
              <a:rPr lang="en-US" altLang="tr-TR" sz="2200" i="1">
                <a:latin typeface="Times New Roman" panose="02020603050405020304" pitchFamily="18" charset="0"/>
                <a:ea typeface="ＭＳ Ｐゴシック" panose="020B0600070205080204" pitchFamily="34" charset="-128"/>
                <a:sym typeface="Symbol" pitchFamily="2" charset="2"/>
              </a:rPr>
              <a:t>v</a:t>
            </a:r>
            <a:endParaRPr lang="en-US" altLang="tr-TR" sz="2200" i="1">
              <a:latin typeface="Times New Roman" panose="02020603050405020304" pitchFamily="18" charset="0"/>
              <a:ea typeface="ＭＳ Ｐゴシック" panose="020B0600070205080204" pitchFamily="34" charset="-128"/>
            </a:endParaRPr>
          </a:p>
          <a:p>
            <a:pPr lvl="1"/>
            <a:r>
              <a:rPr lang="en-US" altLang="tr-TR" sz="2200">
                <a:ea typeface="ＭＳ Ｐゴシック" panose="020B0600070205080204" pitchFamily="34" charset="-128"/>
              </a:rPr>
              <a:t>Vector-vector addition: </a:t>
            </a:r>
            <a:r>
              <a:rPr lang="en-US" altLang="tr-TR" sz="2200" i="1">
                <a:latin typeface="Times New Roman" panose="02020603050405020304" pitchFamily="18" charset="0"/>
                <a:ea typeface="ＭＳ Ｐゴシック" panose="020B0600070205080204" pitchFamily="34" charset="-128"/>
              </a:rPr>
              <a:t>w</a:t>
            </a:r>
            <a:r>
              <a:rPr lang="en-US" altLang="tr-TR" sz="2200">
                <a:ea typeface="ＭＳ Ｐゴシック" panose="020B0600070205080204" pitchFamily="34" charset="-128"/>
              </a:rPr>
              <a:t>=</a:t>
            </a:r>
            <a:r>
              <a:rPr lang="en-US" altLang="tr-TR" sz="2200" i="1">
                <a:latin typeface="Times New Roman" panose="02020603050405020304" pitchFamily="18" charset="0"/>
                <a:ea typeface="ＭＳ Ｐゴシック" panose="020B0600070205080204" pitchFamily="34" charset="-128"/>
              </a:rPr>
              <a:t>u</a:t>
            </a:r>
            <a:r>
              <a:rPr lang="en-US" altLang="tr-TR" sz="2200">
                <a:ea typeface="ＭＳ Ｐゴシック" panose="020B0600070205080204" pitchFamily="34" charset="-128"/>
              </a:rPr>
              <a:t>+</a:t>
            </a:r>
            <a:r>
              <a:rPr lang="en-US" altLang="tr-TR" sz="2200" i="1">
                <a:latin typeface="Times New Roman" panose="02020603050405020304" pitchFamily="18" charset="0"/>
                <a:ea typeface="ＭＳ Ｐゴシック" panose="020B0600070205080204" pitchFamily="34" charset="-128"/>
              </a:rPr>
              <a:t>v</a:t>
            </a:r>
          </a:p>
          <a:p>
            <a:r>
              <a:rPr lang="en-US" altLang="tr-TR" sz="2400"/>
              <a:t>Expressions such as</a:t>
            </a:r>
            <a:r>
              <a:rPr lang="en-US" altLang="tr-TR"/>
              <a:t> </a:t>
            </a:r>
          </a:p>
          <a:p>
            <a:pPr lvl="1">
              <a:buFontTx/>
              <a:buNone/>
            </a:pPr>
            <a:r>
              <a:rPr lang="en-US" altLang="tr-TR" i="1">
                <a:latin typeface="Times New Roman" panose="02020603050405020304" pitchFamily="18" charset="0"/>
                <a:ea typeface="ＭＳ Ｐゴシック" panose="020B0600070205080204" pitchFamily="34" charset="-128"/>
              </a:rPr>
              <a:t>v=u+2w-3r</a:t>
            </a:r>
          </a:p>
          <a:p>
            <a:pPr>
              <a:buFontTx/>
              <a:buNone/>
            </a:pPr>
            <a:r>
              <a:rPr lang="en-US" altLang="tr-TR" sz="2400"/>
              <a:t>Make sense in a vector space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689" name="Object 2">
            <a:extLst>
              <a:ext uri="{FF2B5EF4-FFF2-40B4-BE49-F238E27FC236}">
                <a16:creationId xmlns:a16="http://schemas.microsoft.com/office/drawing/2014/main" id="{729DFDFA-D60D-9533-DBAC-229D81511CF9}"/>
              </a:ext>
            </a:extLst>
          </p:cNvPr>
          <p:cNvGraphicFramePr>
            <a:graphicFrameLocks noChangeAspect="1"/>
          </p:cNvGraphicFramePr>
          <p:nvPr>
            <p:extLst>
              <p:ext uri="{D42A27DB-BD31-4B8C-83A1-F6EECF244321}">
                <p14:modId xmlns:p14="http://schemas.microsoft.com/office/powerpoint/2010/main" val="2028150247"/>
              </p:ext>
            </p:extLst>
          </p:nvPr>
        </p:nvGraphicFramePr>
        <p:xfrm>
          <a:off x="10714" y="1714151"/>
          <a:ext cx="9133286" cy="2328637"/>
        </p:xfrm>
        <a:graphic>
          <a:graphicData uri="http://schemas.openxmlformats.org/presentationml/2006/ole">
            <mc:AlternateContent xmlns:mc="http://schemas.openxmlformats.org/markup-compatibility/2006">
              <mc:Choice xmlns:v="urn:schemas-microsoft-com:vml" Requires="v">
                <p:oleObj name="Bit Eşlem Resmi" r:id="rId3" imgW="9067800" imgH="2311400" progId="Paint.Picture">
                  <p:embed/>
                </p:oleObj>
              </mc:Choice>
              <mc:Fallback>
                <p:oleObj name="Bit Eşlem Resmi" r:id="rId3" imgW="9067800" imgH="2311400" progId="Paint.Picture">
                  <p:embed/>
                  <p:pic>
                    <p:nvPicPr>
                      <p:cNvPr id="114689" name="Object 2">
                        <a:extLst>
                          <a:ext uri="{FF2B5EF4-FFF2-40B4-BE49-F238E27FC236}">
                            <a16:creationId xmlns:a16="http://schemas.microsoft.com/office/drawing/2014/main" id="{729DFDFA-D60D-9533-DBAC-229D81511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4" y="1714151"/>
                        <a:ext cx="9133286" cy="2328637"/>
                      </a:xfrm>
                      <a:prstGeom prst="rect">
                        <a:avLst/>
                      </a:prstGeom>
                      <a:noFill/>
                      <a:ln>
                        <a:noFill/>
                      </a:ln>
                      <a:effectLst/>
                    </p:spPr>
                  </p:pic>
                </p:oleObj>
              </mc:Fallback>
            </mc:AlternateContent>
          </a:graphicData>
        </a:graphic>
      </p:graphicFrame>
      <p:sp>
        <p:nvSpPr>
          <p:cNvPr id="237571" name="Text Box 3">
            <a:extLst>
              <a:ext uri="{FF2B5EF4-FFF2-40B4-BE49-F238E27FC236}">
                <a16:creationId xmlns:a16="http://schemas.microsoft.com/office/drawing/2014/main" id="{F14955C4-7FD2-562B-C3CD-347950C15D30}"/>
              </a:ext>
            </a:extLst>
          </p:cNvPr>
          <p:cNvSpPr txBox="1">
            <a:spLocks noChangeArrowheads="1"/>
          </p:cNvSpPr>
          <p:nvPr/>
        </p:nvSpPr>
        <p:spPr bwMode="auto">
          <a:xfrm>
            <a:off x="3201592" y="229434"/>
            <a:ext cx="2373407" cy="369332"/>
          </a:xfrm>
          <a:prstGeom prst="rect">
            <a:avLst/>
          </a:prstGeom>
          <a:noFill/>
          <a:ln w="12700">
            <a:noFill/>
            <a:miter lim="800000"/>
            <a:headEnd type="none" w="sm" len="sm"/>
            <a:tailEnd type="none" w="sm" len="sm"/>
          </a:ln>
          <a:effec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defRPr/>
            </a:pPr>
            <a:r>
              <a:rPr lang="tr-TR" altLang="tr-TR" sz="1800" b="1" dirty="0" err="1">
                <a:solidFill>
                  <a:schemeClr val="accent2"/>
                </a:solidFill>
                <a:effectLst>
                  <a:outerShdw blurRad="38100" dist="38100" dir="2700000" algn="tl">
                    <a:srgbClr val="000000"/>
                  </a:outerShdw>
                </a:effectLst>
              </a:rPr>
              <a:t>The</a:t>
            </a:r>
            <a:r>
              <a:rPr lang="en-US" altLang="tr-TR" sz="1800" b="1" dirty="0">
                <a:solidFill>
                  <a:schemeClr val="accent2"/>
                </a:solidFill>
                <a:effectLst>
                  <a:outerShdw blurRad="38100" dist="38100" dir="2700000" algn="tl">
                    <a:srgbClr val="000000"/>
                  </a:outerShdw>
                </a:effectLst>
              </a:rPr>
              <a:t> Clipping </a:t>
            </a:r>
            <a:r>
              <a:rPr lang="tr-TR" altLang="tr-TR" sz="1800" b="1" dirty="0">
                <a:solidFill>
                  <a:schemeClr val="accent2"/>
                </a:solidFill>
                <a:effectLst>
                  <a:outerShdw blurRad="38100" dist="38100" dir="2700000" algn="tl">
                    <a:srgbClr val="000000"/>
                  </a:outerShdw>
                </a:effectLst>
              </a:rPr>
              <a:t>problem</a:t>
            </a:r>
          </a:p>
        </p:txBody>
      </p:sp>
      <p:sp>
        <p:nvSpPr>
          <p:cNvPr id="237572" name="Text Box 4">
            <a:extLst>
              <a:ext uri="{FF2B5EF4-FFF2-40B4-BE49-F238E27FC236}">
                <a16:creationId xmlns:a16="http://schemas.microsoft.com/office/drawing/2014/main" id="{DA769ACC-2D6B-768F-BF0A-E4D85D81E690}"/>
              </a:ext>
            </a:extLst>
          </p:cNvPr>
          <p:cNvSpPr txBox="1">
            <a:spLocks noChangeArrowheads="1"/>
          </p:cNvSpPr>
          <p:nvPr/>
        </p:nvSpPr>
        <p:spPr bwMode="auto">
          <a:xfrm>
            <a:off x="1584237" y="5158174"/>
            <a:ext cx="46217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dirty="0"/>
              <a:t>To find the clipped segment, compute t</a:t>
            </a:r>
            <a:r>
              <a:rPr lang="en-US" altLang="tr-TR" sz="1800" baseline="-25000" dirty="0"/>
              <a:t>in</a:t>
            </a:r>
            <a:r>
              <a:rPr lang="en-US" altLang="tr-TR" sz="1800" dirty="0"/>
              <a:t> and t</a:t>
            </a:r>
            <a:r>
              <a:rPr lang="en-US" altLang="tr-TR" sz="1800" baseline="-25000" dirty="0"/>
              <a:t>out</a:t>
            </a:r>
          </a:p>
          <a:p>
            <a:endParaRPr lang="tr-TR" altLang="tr-TR" sz="1800" dirty="0"/>
          </a:p>
        </p:txBody>
      </p:sp>
      <p:sp>
        <p:nvSpPr>
          <p:cNvPr id="237573" name="Text Box 5">
            <a:extLst>
              <a:ext uri="{FF2B5EF4-FFF2-40B4-BE49-F238E27FC236}">
                <a16:creationId xmlns:a16="http://schemas.microsoft.com/office/drawing/2014/main" id="{596FF6AC-3A4A-E6E8-ED1B-B100066ACFD3}"/>
              </a:ext>
            </a:extLst>
          </p:cNvPr>
          <p:cNvSpPr txBox="1">
            <a:spLocks noChangeArrowheads="1"/>
          </p:cNvSpPr>
          <p:nvPr/>
        </p:nvSpPr>
        <p:spPr bwMode="auto">
          <a:xfrm>
            <a:off x="1808561" y="5697140"/>
            <a:ext cx="2086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A’ = A + </a:t>
            </a:r>
            <a:r>
              <a:rPr lang="en-US" altLang="tr-TR" sz="1800" b="1"/>
              <a:t>c</a:t>
            </a:r>
            <a:r>
              <a:rPr lang="en-US" altLang="tr-TR" sz="1800"/>
              <a:t> max(0,t</a:t>
            </a:r>
            <a:r>
              <a:rPr lang="en-US" altLang="tr-TR" sz="1800" baseline="-25000"/>
              <a:t>in</a:t>
            </a:r>
            <a:r>
              <a:rPr lang="en-US" altLang="tr-TR" sz="1800"/>
              <a:t>)</a:t>
            </a:r>
            <a:endParaRPr lang="tr-TR" altLang="tr-TR" sz="1800"/>
          </a:p>
        </p:txBody>
      </p:sp>
      <p:sp>
        <p:nvSpPr>
          <p:cNvPr id="237574" name="Text Box 6">
            <a:extLst>
              <a:ext uri="{FF2B5EF4-FFF2-40B4-BE49-F238E27FC236}">
                <a16:creationId xmlns:a16="http://schemas.microsoft.com/office/drawing/2014/main" id="{78C3F0D3-DC61-0FB3-25FD-1C391A42D72D}"/>
              </a:ext>
            </a:extLst>
          </p:cNvPr>
          <p:cNvSpPr txBox="1">
            <a:spLocks noChangeArrowheads="1"/>
          </p:cNvSpPr>
          <p:nvPr/>
        </p:nvSpPr>
        <p:spPr bwMode="auto">
          <a:xfrm>
            <a:off x="1768079" y="6074568"/>
            <a:ext cx="21377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C’ = A + </a:t>
            </a:r>
            <a:r>
              <a:rPr lang="en-US" altLang="tr-TR" sz="1800" b="1"/>
              <a:t>c</a:t>
            </a:r>
            <a:r>
              <a:rPr lang="en-US" altLang="tr-TR" sz="1800"/>
              <a:t> min(1,t</a:t>
            </a:r>
            <a:r>
              <a:rPr lang="en-US" altLang="tr-TR" sz="1800" baseline="-25000"/>
              <a:t>out</a:t>
            </a:r>
            <a:r>
              <a:rPr lang="en-US" altLang="tr-TR" sz="1800"/>
              <a:t>)</a:t>
            </a:r>
            <a:endParaRPr lang="tr-TR" altLang="tr-TR"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7572"/>
                                        </p:tgtEl>
                                        <p:attrNameLst>
                                          <p:attrName>style.visibility</p:attrName>
                                        </p:attrNameLst>
                                      </p:cBhvr>
                                      <p:to>
                                        <p:strVal val="visible"/>
                                      </p:to>
                                    </p:set>
                                    <p:animEffect transition="in" filter="box(in)">
                                      <p:cBhvr>
                                        <p:cTn id="7" dur="500"/>
                                        <p:tgtEl>
                                          <p:spTgt spid="2375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7573"/>
                                        </p:tgtEl>
                                        <p:attrNameLst>
                                          <p:attrName>style.visibility</p:attrName>
                                        </p:attrNameLst>
                                      </p:cBhvr>
                                      <p:to>
                                        <p:strVal val="visible"/>
                                      </p:to>
                                    </p:set>
                                    <p:animEffect transition="in" filter="box(in)">
                                      <p:cBhvr>
                                        <p:cTn id="12" dur="500"/>
                                        <p:tgtEl>
                                          <p:spTgt spid="2375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7574"/>
                                        </p:tgtEl>
                                        <p:attrNameLst>
                                          <p:attrName>style.visibility</p:attrName>
                                        </p:attrNameLst>
                                      </p:cBhvr>
                                      <p:to>
                                        <p:strVal val="visible"/>
                                      </p:to>
                                    </p:set>
                                    <p:animEffect transition="in" filter="box(in)">
                                      <p:cBhvr>
                                        <p:cTn id="17" dur="500"/>
                                        <p:tgtEl>
                                          <p:spTgt spid="237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p:bldP spid="237573" grpId="0"/>
      <p:bldP spid="23757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737" name="Object 2">
            <a:extLst>
              <a:ext uri="{FF2B5EF4-FFF2-40B4-BE49-F238E27FC236}">
                <a16:creationId xmlns:a16="http://schemas.microsoft.com/office/drawing/2014/main" id="{ED49E42A-7DA9-3B18-5A2B-F24C8759C117}"/>
              </a:ext>
            </a:extLst>
          </p:cNvPr>
          <p:cNvGraphicFramePr>
            <a:graphicFrameLocks noChangeAspect="1"/>
          </p:cNvGraphicFramePr>
          <p:nvPr>
            <p:extLst>
              <p:ext uri="{D42A27DB-BD31-4B8C-83A1-F6EECF244321}">
                <p14:modId xmlns:p14="http://schemas.microsoft.com/office/powerpoint/2010/main" val="1415243219"/>
              </p:ext>
            </p:extLst>
          </p:nvPr>
        </p:nvGraphicFramePr>
        <p:xfrm>
          <a:off x="231927" y="384749"/>
          <a:ext cx="8241540" cy="2101276"/>
        </p:xfrm>
        <a:graphic>
          <a:graphicData uri="http://schemas.openxmlformats.org/presentationml/2006/ole">
            <mc:AlternateContent xmlns:mc="http://schemas.openxmlformats.org/markup-compatibility/2006">
              <mc:Choice xmlns:v="urn:schemas-microsoft-com:vml" Requires="v">
                <p:oleObj name="Bit Eşlem Resmi" r:id="rId3" imgW="9067800" imgH="2311400" progId="Paint.Picture">
                  <p:embed/>
                </p:oleObj>
              </mc:Choice>
              <mc:Fallback>
                <p:oleObj name="Bit Eşlem Resmi" r:id="rId3" imgW="9067800" imgH="2311400" progId="Paint.Picture">
                  <p:embed/>
                  <p:pic>
                    <p:nvPicPr>
                      <p:cNvPr id="116737" name="Object 2">
                        <a:extLst>
                          <a:ext uri="{FF2B5EF4-FFF2-40B4-BE49-F238E27FC236}">
                            <a16:creationId xmlns:a16="http://schemas.microsoft.com/office/drawing/2014/main" id="{ED49E42A-7DA9-3B18-5A2B-F24C8759C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27" y="384749"/>
                        <a:ext cx="8241540" cy="2101276"/>
                      </a:xfrm>
                      <a:prstGeom prst="rect">
                        <a:avLst/>
                      </a:prstGeom>
                      <a:noFill/>
                      <a:ln>
                        <a:noFill/>
                      </a:ln>
                      <a:effectLst/>
                    </p:spPr>
                  </p:pic>
                </p:oleObj>
              </mc:Fallback>
            </mc:AlternateContent>
          </a:graphicData>
        </a:graphic>
      </p:graphicFrame>
      <p:sp>
        <p:nvSpPr>
          <p:cNvPr id="116738" name="Text Box 3">
            <a:extLst>
              <a:ext uri="{FF2B5EF4-FFF2-40B4-BE49-F238E27FC236}">
                <a16:creationId xmlns:a16="http://schemas.microsoft.com/office/drawing/2014/main" id="{D4B62192-79C2-F0E3-E15E-1D9D1D8DD469}"/>
              </a:ext>
            </a:extLst>
          </p:cNvPr>
          <p:cNvSpPr txBox="1">
            <a:spLocks noChangeArrowheads="1"/>
          </p:cNvSpPr>
          <p:nvPr/>
        </p:nvSpPr>
        <p:spPr bwMode="auto">
          <a:xfrm>
            <a:off x="2229493" y="378303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tr-TR" altLang="tr-TR" sz="1800"/>
          </a:p>
        </p:txBody>
      </p:sp>
      <p:sp>
        <p:nvSpPr>
          <p:cNvPr id="116739" name="Text Box 4">
            <a:extLst>
              <a:ext uri="{FF2B5EF4-FFF2-40B4-BE49-F238E27FC236}">
                <a16:creationId xmlns:a16="http://schemas.microsoft.com/office/drawing/2014/main" id="{1DC7398F-80F3-0258-0404-EE0AA67B76DD}"/>
              </a:ext>
            </a:extLst>
          </p:cNvPr>
          <p:cNvSpPr txBox="1">
            <a:spLocks noChangeArrowheads="1"/>
          </p:cNvSpPr>
          <p:nvPr/>
        </p:nvSpPr>
        <p:spPr bwMode="auto">
          <a:xfrm>
            <a:off x="231927" y="2793326"/>
            <a:ext cx="30348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dirty="0"/>
              <a:t>How are t</a:t>
            </a:r>
            <a:r>
              <a:rPr lang="en-US" altLang="tr-TR" sz="1800" baseline="-25000" dirty="0"/>
              <a:t>in</a:t>
            </a:r>
            <a:r>
              <a:rPr lang="en-US" altLang="tr-TR" sz="1800" dirty="0"/>
              <a:t> and t</a:t>
            </a:r>
            <a:r>
              <a:rPr lang="en-US" altLang="tr-TR" sz="1800" baseline="-25000" dirty="0"/>
              <a:t>out </a:t>
            </a:r>
            <a:r>
              <a:rPr lang="en-US" altLang="tr-TR" sz="1800" dirty="0"/>
              <a:t>computed? </a:t>
            </a:r>
            <a:endParaRPr lang="en-US" altLang="tr-TR" sz="1800" baseline="-25000" dirty="0"/>
          </a:p>
          <a:p>
            <a:endParaRPr lang="tr-TR" altLang="tr-TR" sz="1800" dirty="0"/>
          </a:p>
        </p:txBody>
      </p:sp>
      <p:sp>
        <p:nvSpPr>
          <p:cNvPr id="238597" name="Text Box 5">
            <a:extLst>
              <a:ext uri="{FF2B5EF4-FFF2-40B4-BE49-F238E27FC236}">
                <a16:creationId xmlns:a16="http://schemas.microsoft.com/office/drawing/2014/main" id="{D4365342-AA3B-E5C5-462A-2FDA70CBB864}"/>
              </a:ext>
            </a:extLst>
          </p:cNvPr>
          <p:cNvSpPr txBox="1">
            <a:spLocks noChangeArrowheads="1"/>
          </p:cNvSpPr>
          <p:nvPr/>
        </p:nvSpPr>
        <p:spPr bwMode="auto">
          <a:xfrm>
            <a:off x="231927" y="3387447"/>
            <a:ext cx="64470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dirty="0"/>
              <a:t>Consider each of the bounding lines of P in turn and find where the </a:t>
            </a:r>
          </a:p>
          <a:p>
            <a:r>
              <a:rPr lang="en-US" altLang="tr-TR" sz="1800" dirty="0"/>
              <a:t>ray A + </a:t>
            </a:r>
            <a:r>
              <a:rPr lang="en-US" altLang="tr-TR" sz="1800" b="1" dirty="0" err="1"/>
              <a:t>c</a:t>
            </a:r>
            <a:r>
              <a:rPr lang="en-US" altLang="tr-TR" sz="1800" dirty="0" err="1"/>
              <a:t>t</a:t>
            </a:r>
            <a:r>
              <a:rPr lang="en-US" altLang="tr-TR" sz="1800" dirty="0"/>
              <a:t> intersects that line.</a:t>
            </a:r>
            <a:endParaRPr lang="tr-TR" altLang="tr-TR" sz="1800" dirty="0"/>
          </a:p>
        </p:txBody>
      </p:sp>
      <p:sp>
        <p:nvSpPr>
          <p:cNvPr id="238598" name="Text Box 6">
            <a:extLst>
              <a:ext uri="{FF2B5EF4-FFF2-40B4-BE49-F238E27FC236}">
                <a16:creationId xmlns:a16="http://schemas.microsoft.com/office/drawing/2014/main" id="{E0A8CF61-F1A5-836F-6EAC-2D3A7635EB8F}"/>
              </a:ext>
            </a:extLst>
          </p:cNvPr>
          <p:cNvSpPr txBox="1">
            <a:spLocks noChangeArrowheads="1"/>
          </p:cNvSpPr>
          <p:nvPr/>
        </p:nvSpPr>
        <p:spPr bwMode="auto">
          <a:xfrm>
            <a:off x="231927" y="4204811"/>
            <a:ext cx="70433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dirty="0"/>
              <a:t>Assume that each bounding line of P is stored in point normal form as the </a:t>
            </a:r>
            <a:endParaRPr lang="tr-TR" altLang="tr-TR" sz="1800" dirty="0"/>
          </a:p>
          <a:p>
            <a:r>
              <a:rPr lang="en-US" altLang="tr-TR" sz="1800" dirty="0"/>
              <a:t>pair </a:t>
            </a:r>
            <a:r>
              <a:rPr lang="tr-TR" altLang="tr-TR" sz="1800" dirty="0"/>
              <a:t>{B, </a:t>
            </a:r>
            <a:r>
              <a:rPr lang="tr-TR" altLang="tr-TR" sz="1800" b="1" dirty="0"/>
              <a:t>n</a:t>
            </a:r>
            <a:r>
              <a:rPr lang="tr-TR" altLang="tr-TR" sz="1800" dirty="0"/>
              <a:t>}</a:t>
            </a:r>
          </a:p>
        </p:txBody>
      </p:sp>
      <p:sp>
        <p:nvSpPr>
          <p:cNvPr id="238599" name="Text Box 7">
            <a:extLst>
              <a:ext uri="{FF2B5EF4-FFF2-40B4-BE49-F238E27FC236}">
                <a16:creationId xmlns:a16="http://schemas.microsoft.com/office/drawing/2014/main" id="{C8CDE345-A04E-956D-1808-6C899173B62F}"/>
              </a:ext>
            </a:extLst>
          </p:cNvPr>
          <p:cNvSpPr txBox="1">
            <a:spLocks noChangeArrowheads="1"/>
          </p:cNvSpPr>
          <p:nvPr/>
        </p:nvSpPr>
        <p:spPr bwMode="auto">
          <a:xfrm>
            <a:off x="155848" y="5290899"/>
            <a:ext cx="414728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tr-TR" altLang="tr-TR" sz="1800"/>
              <a:t>If </a:t>
            </a:r>
            <a:r>
              <a:rPr lang="tr-TR" altLang="tr-TR" sz="1800" b="1"/>
              <a:t>n</a:t>
            </a:r>
            <a:r>
              <a:rPr lang="tr-TR" altLang="tr-TR" sz="1800"/>
              <a:t> . </a:t>
            </a:r>
            <a:r>
              <a:rPr lang="tr-TR" altLang="tr-TR" sz="1800" b="1"/>
              <a:t>c</a:t>
            </a:r>
            <a:r>
              <a:rPr lang="tr-TR" altLang="tr-TR" sz="1800"/>
              <a:t> &gt; 0	the ray is exiting from P</a:t>
            </a:r>
          </a:p>
          <a:p>
            <a:r>
              <a:rPr lang="tr-TR" altLang="tr-TR" sz="1800"/>
              <a:t>If </a:t>
            </a:r>
            <a:r>
              <a:rPr lang="tr-TR" altLang="tr-TR" sz="1800" b="1"/>
              <a:t>n</a:t>
            </a:r>
            <a:r>
              <a:rPr lang="tr-TR" altLang="tr-TR" sz="1800"/>
              <a:t> . </a:t>
            </a:r>
            <a:r>
              <a:rPr lang="tr-TR" altLang="tr-TR" sz="1800" b="1"/>
              <a:t>c</a:t>
            </a:r>
            <a:r>
              <a:rPr lang="tr-TR" altLang="tr-TR" sz="1800"/>
              <a:t> = 0	the ray is parallel to the line</a:t>
            </a:r>
          </a:p>
          <a:p>
            <a:r>
              <a:rPr lang="tr-TR" altLang="tr-TR" sz="1800"/>
              <a:t>If </a:t>
            </a:r>
            <a:r>
              <a:rPr lang="tr-TR" altLang="tr-TR" sz="1800" b="1"/>
              <a:t>n</a:t>
            </a:r>
            <a:r>
              <a:rPr lang="tr-TR" altLang="tr-TR" sz="1800"/>
              <a:t> . </a:t>
            </a:r>
            <a:r>
              <a:rPr lang="tr-TR" altLang="tr-TR" sz="1800" b="1"/>
              <a:t>c</a:t>
            </a:r>
            <a:r>
              <a:rPr lang="tr-TR" altLang="tr-TR" sz="1800"/>
              <a:t> &lt; 0	the ray is entering P</a:t>
            </a:r>
          </a:p>
        </p:txBody>
      </p:sp>
      <p:sp>
        <p:nvSpPr>
          <p:cNvPr id="5" name="Text Box 2">
            <a:extLst>
              <a:ext uri="{FF2B5EF4-FFF2-40B4-BE49-F238E27FC236}">
                <a16:creationId xmlns:a16="http://schemas.microsoft.com/office/drawing/2014/main" id="{75AF3B87-17B8-03D1-8634-3BE8ECE77951}"/>
              </a:ext>
            </a:extLst>
          </p:cNvPr>
          <p:cNvSpPr txBox="1">
            <a:spLocks noChangeArrowheads="1"/>
          </p:cNvSpPr>
          <p:nvPr/>
        </p:nvSpPr>
        <p:spPr bwMode="auto">
          <a:xfrm>
            <a:off x="4377677" y="5022175"/>
            <a:ext cx="4339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dirty="0"/>
              <a:t>if</a:t>
            </a:r>
            <a:r>
              <a:rPr lang="en-US" altLang="tr-TR" sz="1800" b="1" dirty="0"/>
              <a:t> n</a:t>
            </a:r>
            <a:r>
              <a:rPr lang="en-US" altLang="tr-TR" sz="1800" dirty="0"/>
              <a:t> . c &gt; 0	the ray is aimed “along with” </a:t>
            </a:r>
            <a:br>
              <a:rPr lang="en-US" altLang="tr-TR" sz="1800" dirty="0"/>
            </a:br>
            <a:r>
              <a:rPr lang="en-US" altLang="tr-TR" sz="1800" dirty="0"/>
              <a:t>the normal</a:t>
            </a:r>
            <a:endParaRPr lang="tr-TR" altLang="tr-TR" sz="1800" dirty="0"/>
          </a:p>
        </p:txBody>
      </p:sp>
      <p:sp>
        <p:nvSpPr>
          <p:cNvPr id="6" name="Text Box 3">
            <a:extLst>
              <a:ext uri="{FF2B5EF4-FFF2-40B4-BE49-F238E27FC236}">
                <a16:creationId xmlns:a16="http://schemas.microsoft.com/office/drawing/2014/main" id="{BC65E8F0-B22D-1531-EBDC-C64FAE08E579}"/>
              </a:ext>
            </a:extLst>
          </p:cNvPr>
          <p:cNvSpPr txBox="1">
            <a:spLocks noChangeArrowheads="1"/>
          </p:cNvSpPr>
          <p:nvPr/>
        </p:nvSpPr>
        <p:spPr bwMode="auto">
          <a:xfrm>
            <a:off x="4377677" y="5507951"/>
            <a:ext cx="41472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dirty="0"/>
              <a:t>if</a:t>
            </a:r>
            <a:r>
              <a:rPr lang="en-US" altLang="tr-TR" sz="1800" b="1" dirty="0"/>
              <a:t> n</a:t>
            </a:r>
            <a:r>
              <a:rPr lang="en-US" altLang="tr-TR" sz="1800" dirty="0"/>
              <a:t> . c = 0	the ray is parallel to the line</a:t>
            </a:r>
            <a:endParaRPr lang="tr-TR" altLang="tr-TR" sz="1800" dirty="0"/>
          </a:p>
          <a:p>
            <a:endParaRPr lang="tr-TR" altLang="tr-TR" sz="1800" dirty="0"/>
          </a:p>
        </p:txBody>
      </p:sp>
      <p:sp>
        <p:nvSpPr>
          <p:cNvPr id="7" name="Text Box 4">
            <a:extLst>
              <a:ext uri="{FF2B5EF4-FFF2-40B4-BE49-F238E27FC236}">
                <a16:creationId xmlns:a16="http://schemas.microsoft.com/office/drawing/2014/main" id="{79D2D58E-FC4E-B462-5421-06204692CAE7}"/>
              </a:ext>
            </a:extLst>
          </p:cNvPr>
          <p:cNvSpPr txBox="1">
            <a:spLocks noChangeArrowheads="1"/>
          </p:cNvSpPr>
          <p:nvPr/>
        </p:nvSpPr>
        <p:spPr bwMode="auto">
          <a:xfrm>
            <a:off x="4377677" y="5993726"/>
            <a:ext cx="428835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dirty="0"/>
              <a:t>if</a:t>
            </a:r>
            <a:r>
              <a:rPr lang="en-US" altLang="tr-TR" sz="1800" b="1" dirty="0"/>
              <a:t> n</a:t>
            </a:r>
            <a:r>
              <a:rPr lang="en-US" altLang="tr-TR" sz="1800" dirty="0"/>
              <a:t> . c &lt; 0	the ray is aimed “counter to” </a:t>
            </a:r>
            <a:br>
              <a:rPr lang="en-US" altLang="tr-TR" sz="1800" dirty="0"/>
            </a:br>
            <a:r>
              <a:rPr lang="en-US" altLang="tr-TR" sz="1800" dirty="0"/>
              <a:t>the normal</a:t>
            </a:r>
            <a:endParaRPr lang="tr-TR" altLang="tr-TR" sz="1800" dirty="0"/>
          </a:p>
          <a:p>
            <a:endParaRPr lang="tr-TR" altLang="tr-TR"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8597"/>
                                        </p:tgtEl>
                                        <p:attrNameLst>
                                          <p:attrName>style.visibility</p:attrName>
                                        </p:attrNameLst>
                                      </p:cBhvr>
                                      <p:to>
                                        <p:strVal val="visible"/>
                                      </p:to>
                                    </p:set>
                                    <p:animEffect transition="in" filter="box(in)">
                                      <p:cBhvr>
                                        <p:cTn id="7" dur="500"/>
                                        <p:tgtEl>
                                          <p:spTgt spid="2385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8598"/>
                                        </p:tgtEl>
                                        <p:attrNameLst>
                                          <p:attrName>style.visibility</p:attrName>
                                        </p:attrNameLst>
                                      </p:cBhvr>
                                      <p:to>
                                        <p:strVal val="visible"/>
                                      </p:to>
                                    </p:set>
                                    <p:animEffect transition="in" filter="box(in)">
                                      <p:cBhvr>
                                        <p:cTn id="12" dur="500"/>
                                        <p:tgtEl>
                                          <p:spTgt spid="2385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8599"/>
                                        </p:tgtEl>
                                        <p:attrNameLst>
                                          <p:attrName>style.visibility</p:attrName>
                                        </p:attrNameLst>
                                      </p:cBhvr>
                                      <p:to>
                                        <p:strVal val="visible"/>
                                      </p:to>
                                    </p:set>
                                    <p:animEffect transition="in" filter="box(in)">
                                      <p:cBhvr>
                                        <p:cTn id="17" dur="500"/>
                                        <p:tgtEl>
                                          <p:spTgt spid="23859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ox(i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7" grpId="0"/>
      <p:bldP spid="238598" grpId="0"/>
      <p:bldP spid="238599" grpId="0"/>
      <p:bldP spid="5" grpId="0"/>
      <p:bldP spid="6" grpId="0"/>
      <p:bldP spid="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5" name="Object 2">
            <a:extLst>
              <a:ext uri="{FF2B5EF4-FFF2-40B4-BE49-F238E27FC236}">
                <a16:creationId xmlns:a16="http://schemas.microsoft.com/office/drawing/2014/main" id="{E27581E5-B9A7-20B2-2585-1921DC38459B}"/>
              </a:ext>
            </a:extLst>
          </p:cNvPr>
          <p:cNvGraphicFramePr>
            <a:graphicFrameLocks noChangeAspect="1"/>
          </p:cNvGraphicFramePr>
          <p:nvPr>
            <p:extLst>
              <p:ext uri="{D42A27DB-BD31-4B8C-83A1-F6EECF244321}">
                <p14:modId xmlns:p14="http://schemas.microsoft.com/office/powerpoint/2010/main" val="2792754486"/>
              </p:ext>
            </p:extLst>
          </p:nvPr>
        </p:nvGraphicFramePr>
        <p:xfrm>
          <a:off x="1011259" y="1144190"/>
          <a:ext cx="7121482" cy="2284810"/>
        </p:xfrm>
        <a:graphic>
          <a:graphicData uri="http://schemas.openxmlformats.org/presentationml/2006/ole">
            <mc:AlternateContent xmlns:mc="http://schemas.openxmlformats.org/markup-compatibility/2006">
              <mc:Choice xmlns:v="urn:schemas-microsoft-com:vml" Requires="v">
                <p:oleObj name="Bit Eşlem Resmi" r:id="rId3" imgW="6096000" imgH="1955800" progId="Paint.Picture">
                  <p:embed/>
                </p:oleObj>
              </mc:Choice>
              <mc:Fallback>
                <p:oleObj name="Bit Eşlem Resmi" r:id="rId3" imgW="6096000" imgH="1955800" progId="Paint.Picture">
                  <p:embed/>
                  <p:pic>
                    <p:nvPicPr>
                      <p:cNvPr id="118785" name="Object 2">
                        <a:extLst>
                          <a:ext uri="{FF2B5EF4-FFF2-40B4-BE49-F238E27FC236}">
                            <a16:creationId xmlns:a16="http://schemas.microsoft.com/office/drawing/2014/main" id="{E27581E5-B9A7-20B2-2585-1921DC384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59" y="1144190"/>
                        <a:ext cx="7121482" cy="2284810"/>
                      </a:xfrm>
                      <a:prstGeom prst="rect">
                        <a:avLst/>
                      </a:prstGeom>
                      <a:noFill/>
                      <a:ln>
                        <a:noFill/>
                      </a:ln>
                      <a:effectLst/>
                    </p:spPr>
                  </p:pic>
                </p:oleObj>
              </mc:Fallback>
            </mc:AlternateContent>
          </a:graphicData>
        </a:graphic>
      </p:graphicFrame>
      <p:sp>
        <p:nvSpPr>
          <p:cNvPr id="118786" name="Rectangle 3">
            <a:extLst>
              <a:ext uri="{FF2B5EF4-FFF2-40B4-BE49-F238E27FC236}">
                <a16:creationId xmlns:a16="http://schemas.microsoft.com/office/drawing/2014/main" id="{4BF2D5E5-9876-4C6A-13EB-15FBA8645A9B}"/>
              </a:ext>
            </a:extLst>
          </p:cNvPr>
          <p:cNvSpPr>
            <a:spLocks noChangeArrowheads="1"/>
          </p:cNvSpPr>
          <p:nvPr/>
        </p:nvSpPr>
        <p:spPr bwMode="auto">
          <a:xfrm>
            <a:off x="1400298" y="4414839"/>
            <a:ext cx="63434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tr-TR" altLang="tr-TR" sz="1800" dirty="0"/>
              <a:t>[</a:t>
            </a:r>
            <a:r>
              <a:rPr lang="en-US" altLang="tr-TR" sz="1800" dirty="0"/>
              <a:t>t</a:t>
            </a:r>
            <a:r>
              <a:rPr lang="en-US" altLang="tr-TR" sz="1800" baseline="-25000" dirty="0"/>
              <a:t>in</a:t>
            </a:r>
            <a:r>
              <a:rPr lang="en-US" altLang="tr-TR" sz="1800" dirty="0"/>
              <a:t> </a:t>
            </a:r>
            <a:r>
              <a:rPr lang="tr-TR" altLang="tr-TR" sz="1800" dirty="0"/>
              <a:t>,</a:t>
            </a:r>
            <a:r>
              <a:rPr lang="en-US" altLang="tr-TR" sz="1800" dirty="0"/>
              <a:t> t</a:t>
            </a:r>
            <a:r>
              <a:rPr lang="en-US" altLang="tr-TR" sz="1800" baseline="-25000" dirty="0"/>
              <a:t>out</a:t>
            </a:r>
            <a:r>
              <a:rPr lang="tr-TR" altLang="tr-TR" sz="1800" dirty="0"/>
              <a:t> ] is </a:t>
            </a:r>
            <a:r>
              <a:rPr lang="tr-TR" altLang="tr-TR" sz="1800" dirty="0" err="1"/>
              <a:t>the</a:t>
            </a:r>
            <a:r>
              <a:rPr lang="tr-TR" altLang="tr-TR" sz="1800" dirty="0"/>
              <a:t> </a:t>
            </a:r>
            <a:r>
              <a:rPr lang="tr-TR" altLang="tr-TR" sz="1800" dirty="0" err="1"/>
              <a:t>candidate</a:t>
            </a:r>
            <a:r>
              <a:rPr lang="tr-TR" altLang="tr-TR" sz="1800" dirty="0"/>
              <a:t> interval of t, </a:t>
            </a:r>
            <a:r>
              <a:rPr lang="tr-TR" altLang="tr-TR" sz="1800" dirty="0" err="1"/>
              <a:t>the</a:t>
            </a:r>
            <a:r>
              <a:rPr lang="tr-TR" altLang="tr-TR" sz="1800" dirty="0"/>
              <a:t> interval inside of </a:t>
            </a:r>
            <a:r>
              <a:rPr lang="tr-TR" altLang="tr-TR" sz="1800" dirty="0" err="1"/>
              <a:t>which</a:t>
            </a:r>
            <a:r>
              <a:rPr lang="tr-TR" altLang="tr-TR" sz="1800" dirty="0"/>
              <a:t> </a:t>
            </a:r>
          </a:p>
          <a:p>
            <a:r>
              <a:rPr lang="tr-TR" altLang="tr-TR" sz="1800" dirty="0" err="1"/>
              <a:t>the</a:t>
            </a:r>
            <a:r>
              <a:rPr lang="tr-TR" altLang="tr-TR" sz="1800" dirty="0"/>
              <a:t> ray </a:t>
            </a:r>
            <a:r>
              <a:rPr lang="tr-TR" altLang="tr-TR" sz="1800" dirty="0" err="1"/>
              <a:t>might</a:t>
            </a:r>
            <a:r>
              <a:rPr lang="tr-TR" altLang="tr-TR" sz="1800" dirty="0"/>
              <a:t> </a:t>
            </a:r>
            <a:r>
              <a:rPr lang="tr-TR" altLang="tr-TR" sz="1800" dirty="0" err="1"/>
              <a:t>lie</a:t>
            </a:r>
            <a:r>
              <a:rPr lang="tr-TR" altLang="tr-TR" sz="1800" dirty="0"/>
              <a:t> inside </a:t>
            </a:r>
            <a:r>
              <a:rPr lang="tr-TR" altLang="tr-TR" sz="1800" dirty="0" err="1"/>
              <a:t>the</a:t>
            </a:r>
            <a:r>
              <a:rPr lang="tr-TR" altLang="tr-TR" sz="1800" dirty="0"/>
              <a:t> </a:t>
            </a:r>
            <a:r>
              <a:rPr lang="tr-TR" altLang="tr-TR" sz="1800" dirty="0" err="1"/>
              <a:t>object</a:t>
            </a:r>
            <a:r>
              <a:rPr lang="tr-TR" altLang="tr-TR" sz="1800" dirty="0"/>
              <a:t>.</a:t>
            </a:r>
            <a:endParaRPr lang="en-US" altLang="tr-TR" sz="18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ext Box 2">
            <a:extLst>
              <a:ext uri="{FF2B5EF4-FFF2-40B4-BE49-F238E27FC236}">
                <a16:creationId xmlns:a16="http://schemas.microsoft.com/office/drawing/2014/main" id="{549A4C1A-24DE-34CF-6C08-31C630027369}"/>
              </a:ext>
            </a:extLst>
          </p:cNvPr>
          <p:cNvSpPr txBox="1">
            <a:spLocks noChangeArrowheads="1"/>
          </p:cNvSpPr>
          <p:nvPr/>
        </p:nvSpPr>
        <p:spPr bwMode="auto">
          <a:xfrm>
            <a:off x="1382317" y="1107283"/>
            <a:ext cx="39260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tr-TR" altLang="tr-TR" sz="1800"/>
              <a:t> Initialize the candidate interval to [0,1]</a:t>
            </a:r>
          </a:p>
          <a:p>
            <a:pPr lvl="1"/>
            <a:endParaRPr lang="tr-TR" altLang="tr-TR" sz="1800"/>
          </a:p>
        </p:txBody>
      </p:sp>
      <p:sp>
        <p:nvSpPr>
          <p:cNvPr id="240643" name="Rectangle 3">
            <a:extLst>
              <a:ext uri="{FF2B5EF4-FFF2-40B4-BE49-F238E27FC236}">
                <a16:creationId xmlns:a16="http://schemas.microsoft.com/office/drawing/2014/main" id="{175FFF0F-2894-00F2-0B28-FF33CFE57C32}"/>
              </a:ext>
            </a:extLst>
          </p:cNvPr>
          <p:cNvSpPr>
            <a:spLocks noChangeArrowheads="1"/>
          </p:cNvSpPr>
          <p:nvPr/>
        </p:nvSpPr>
        <p:spPr bwMode="auto">
          <a:xfrm>
            <a:off x="1385887" y="1593058"/>
            <a:ext cx="6615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tr-TR" altLang="tr-TR" sz="1800"/>
              <a:t> For each bounding line, find the hit time t</a:t>
            </a:r>
            <a:r>
              <a:rPr lang="tr-TR" altLang="tr-TR" sz="1800" baseline="-25000"/>
              <a:t>hit</a:t>
            </a:r>
            <a:r>
              <a:rPr lang="tr-TR" altLang="tr-TR" sz="1800"/>
              <a:t> and determine whether </a:t>
            </a:r>
          </a:p>
          <a:p>
            <a:r>
              <a:rPr lang="tr-TR" altLang="tr-TR" sz="1800"/>
              <a:t>it is an entering or exiting hit</a:t>
            </a:r>
          </a:p>
        </p:txBody>
      </p:sp>
      <p:sp>
        <p:nvSpPr>
          <p:cNvPr id="240644" name="Rectangle 4">
            <a:extLst>
              <a:ext uri="{FF2B5EF4-FFF2-40B4-BE49-F238E27FC236}">
                <a16:creationId xmlns:a16="http://schemas.microsoft.com/office/drawing/2014/main" id="{940784C7-5885-732C-4BC6-4B546446320B}"/>
              </a:ext>
            </a:extLst>
          </p:cNvPr>
          <p:cNvSpPr>
            <a:spLocks noChangeArrowheads="1"/>
          </p:cNvSpPr>
          <p:nvPr/>
        </p:nvSpPr>
        <p:spPr bwMode="auto">
          <a:xfrm>
            <a:off x="1494236" y="2187180"/>
            <a:ext cx="56697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4">
              <a:buFontTx/>
              <a:buChar char="•"/>
            </a:pPr>
            <a:r>
              <a:rPr lang="en-US" altLang="tr-TR" sz="1800"/>
              <a:t> </a:t>
            </a:r>
            <a:r>
              <a:rPr lang="tr-TR" altLang="tr-TR" sz="1800"/>
              <a:t>If entering hit, set t</a:t>
            </a:r>
            <a:r>
              <a:rPr lang="tr-TR" altLang="tr-TR" sz="1800" baseline="-25000"/>
              <a:t>in</a:t>
            </a:r>
            <a:r>
              <a:rPr lang="tr-TR" altLang="tr-TR" sz="1800"/>
              <a:t> = max (t</a:t>
            </a:r>
            <a:r>
              <a:rPr lang="tr-TR" altLang="tr-TR" sz="1800" baseline="-25000"/>
              <a:t>in</a:t>
            </a:r>
            <a:r>
              <a:rPr lang="tr-TR" altLang="tr-TR" sz="1800"/>
              <a:t>, t</a:t>
            </a:r>
            <a:r>
              <a:rPr lang="tr-TR" altLang="tr-TR" sz="1800" baseline="-25000"/>
              <a:t>hit</a:t>
            </a:r>
            <a:r>
              <a:rPr lang="tr-TR" altLang="tr-TR" sz="1800"/>
              <a:t>)</a:t>
            </a:r>
            <a:endParaRPr lang="en-US" altLang="tr-TR" sz="1800"/>
          </a:p>
          <a:p>
            <a:pPr lvl="4">
              <a:buFontTx/>
              <a:buChar char="•"/>
            </a:pPr>
            <a:r>
              <a:rPr lang="en-US" altLang="tr-TR" sz="1800"/>
              <a:t> </a:t>
            </a:r>
            <a:r>
              <a:rPr lang="tr-TR" altLang="tr-TR" sz="1800"/>
              <a:t>If exiting hit, set t</a:t>
            </a:r>
            <a:r>
              <a:rPr lang="tr-TR" altLang="tr-TR" sz="1800" baseline="-25000"/>
              <a:t>out</a:t>
            </a:r>
            <a:r>
              <a:rPr lang="tr-TR" altLang="tr-TR" sz="1800"/>
              <a:t> = min (t</a:t>
            </a:r>
            <a:r>
              <a:rPr lang="tr-TR" altLang="tr-TR" sz="1800" baseline="-25000"/>
              <a:t>out</a:t>
            </a:r>
            <a:r>
              <a:rPr lang="tr-TR" altLang="tr-TR" sz="1800"/>
              <a:t>, t</a:t>
            </a:r>
            <a:r>
              <a:rPr lang="tr-TR" altLang="tr-TR" sz="1800" baseline="-25000"/>
              <a:t>hit</a:t>
            </a:r>
            <a:r>
              <a:rPr lang="tr-TR" altLang="tr-TR" sz="1800"/>
              <a:t>)</a:t>
            </a:r>
          </a:p>
        </p:txBody>
      </p:sp>
      <p:sp>
        <p:nvSpPr>
          <p:cNvPr id="240645" name="Rectangle 5">
            <a:extLst>
              <a:ext uri="{FF2B5EF4-FFF2-40B4-BE49-F238E27FC236}">
                <a16:creationId xmlns:a16="http://schemas.microsoft.com/office/drawing/2014/main" id="{481C5831-8F35-56DE-4942-E45630864D2A}"/>
              </a:ext>
            </a:extLst>
          </p:cNvPr>
          <p:cNvSpPr>
            <a:spLocks noChangeArrowheads="1"/>
          </p:cNvSpPr>
          <p:nvPr/>
        </p:nvSpPr>
        <p:spPr bwMode="auto">
          <a:xfrm>
            <a:off x="1385887" y="2996804"/>
            <a:ext cx="66151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tr-TR" altLang="tr-TR" sz="1800"/>
              <a:t> If the candidate interval is not empty, then, the segment from A + </a:t>
            </a:r>
            <a:r>
              <a:rPr lang="tr-TR" altLang="tr-TR" sz="1800" b="1"/>
              <a:t>c</a:t>
            </a:r>
            <a:r>
              <a:rPr lang="tr-TR" altLang="tr-TR" sz="1800"/>
              <a:t> t</a:t>
            </a:r>
            <a:r>
              <a:rPr lang="tr-TR" altLang="tr-TR" sz="1800" baseline="-25000"/>
              <a:t>in</a:t>
            </a:r>
            <a:r>
              <a:rPr lang="tr-TR" altLang="tr-TR" sz="1800"/>
              <a:t> to A + </a:t>
            </a:r>
            <a:r>
              <a:rPr lang="tr-TR" altLang="tr-TR" sz="1800" b="1"/>
              <a:t>c</a:t>
            </a:r>
            <a:r>
              <a:rPr lang="tr-TR" altLang="tr-TR" sz="1800"/>
              <a:t> t</a:t>
            </a:r>
            <a:r>
              <a:rPr lang="tr-TR" altLang="tr-TR" sz="1800" baseline="-25000"/>
              <a:t>out </a:t>
            </a:r>
            <a:r>
              <a:rPr lang="tr-TR" altLang="tr-TR" sz="1800"/>
              <a:t>lies inside P. (For clipping, the endpoints of the clip</a:t>
            </a:r>
            <a:r>
              <a:rPr lang="en-US" altLang="tr-TR" sz="1800"/>
              <a:t>p</a:t>
            </a:r>
            <a:r>
              <a:rPr lang="tr-TR" altLang="tr-TR" sz="1800"/>
              <a:t>ed line, for ray tracing, entering and exiting points of the ray)</a:t>
            </a:r>
          </a:p>
        </p:txBody>
      </p:sp>
      <p:sp>
        <p:nvSpPr>
          <p:cNvPr id="120837" name="Text Box 6">
            <a:extLst>
              <a:ext uri="{FF2B5EF4-FFF2-40B4-BE49-F238E27FC236}">
                <a16:creationId xmlns:a16="http://schemas.microsoft.com/office/drawing/2014/main" id="{A01CA8FC-5EB6-79F1-769B-8F0EFEFE5F7D}"/>
              </a:ext>
            </a:extLst>
          </p:cNvPr>
          <p:cNvSpPr txBox="1">
            <a:spLocks noChangeArrowheads="1"/>
          </p:cNvSpPr>
          <p:nvPr/>
        </p:nvSpPr>
        <p:spPr bwMode="auto">
          <a:xfrm>
            <a:off x="1383508" y="3969545"/>
            <a:ext cx="38427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tr-TR" altLang="tr-TR" sz="1800"/>
              <a:t> Stop if the candidate interval vanishes</a:t>
            </a:r>
          </a:p>
          <a:p>
            <a:pPr lvl="1"/>
            <a:endParaRPr lang="tr-TR" altLang="tr-TR"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0643"/>
                                        </p:tgtEl>
                                        <p:attrNameLst>
                                          <p:attrName>style.visibility</p:attrName>
                                        </p:attrNameLst>
                                      </p:cBhvr>
                                      <p:to>
                                        <p:strVal val="visible"/>
                                      </p:to>
                                    </p:set>
                                    <p:animEffect transition="in" filter="box(in)">
                                      <p:cBhvr>
                                        <p:cTn id="7" dur="500"/>
                                        <p:tgtEl>
                                          <p:spTgt spid="2406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0644"/>
                                        </p:tgtEl>
                                        <p:attrNameLst>
                                          <p:attrName>style.visibility</p:attrName>
                                        </p:attrNameLst>
                                      </p:cBhvr>
                                      <p:to>
                                        <p:strVal val="visible"/>
                                      </p:to>
                                    </p:set>
                                    <p:animEffect transition="in" filter="box(in)">
                                      <p:cBhvr>
                                        <p:cTn id="12" dur="500"/>
                                        <p:tgtEl>
                                          <p:spTgt spid="240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40645"/>
                                        </p:tgtEl>
                                        <p:attrNameLst>
                                          <p:attrName>style.visibility</p:attrName>
                                        </p:attrNameLst>
                                      </p:cBhvr>
                                      <p:to>
                                        <p:strVal val="visible"/>
                                      </p:to>
                                    </p:set>
                                    <p:animEffect transition="in" filter="box(in)">
                                      <p:cBhvr>
                                        <p:cTn id="17" dur="500"/>
                                        <p:tgtEl>
                                          <p:spTgt spid="240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p:bldP spid="240644" grpId="0"/>
      <p:bldP spid="24064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881" name="Object 2">
            <a:extLst>
              <a:ext uri="{FF2B5EF4-FFF2-40B4-BE49-F238E27FC236}">
                <a16:creationId xmlns:a16="http://schemas.microsoft.com/office/drawing/2014/main" id="{F3E368FB-7D5A-3E61-7382-A5C9B1946EE9}"/>
              </a:ext>
            </a:extLst>
          </p:cNvPr>
          <p:cNvGraphicFramePr>
            <a:graphicFrameLocks noChangeAspect="1"/>
          </p:cNvGraphicFramePr>
          <p:nvPr>
            <p:extLst>
              <p:ext uri="{D42A27DB-BD31-4B8C-83A1-F6EECF244321}">
                <p14:modId xmlns:p14="http://schemas.microsoft.com/office/powerpoint/2010/main" val="2166355806"/>
              </p:ext>
            </p:extLst>
          </p:nvPr>
        </p:nvGraphicFramePr>
        <p:xfrm>
          <a:off x="357836" y="1315644"/>
          <a:ext cx="5672680" cy="3168252"/>
        </p:xfrm>
        <a:graphic>
          <a:graphicData uri="http://schemas.openxmlformats.org/presentationml/2006/ole">
            <mc:AlternateContent xmlns:mc="http://schemas.openxmlformats.org/markup-compatibility/2006">
              <mc:Choice xmlns:v="urn:schemas-microsoft-com:vml" Requires="v">
                <p:oleObj name="Bit Eşlem Resmi" r:id="rId3" imgW="7162800" imgH="4000500" progId="Paint.Picture">
                  <p:embed/>
                </p:oleObj>
              </mc:Choice>
              <mc:Fallback>
                <p:oleObj name="Bit Eşlem Resmi" r:id="rId3" imgW="7162800" imgH="4000500" progId="Paint.Picture">
                  <p:embed/>
                  <p:pic>
                    <p:nvPicPr>
                      <p:cNvPr id="122881" name="Object 2">
                        <a:extLst>
                          <a:ext uri="{FF2B5EF4-FFF2-40B4-BE49-F238E27FC236}">
                            <a16:creationId xmlns:a16="http://schemas.microsoft.com/office/drawing/2014/main" id="{F3E368FB-7D5A-3E61-7382-A5C9B1946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836" y="1315644"/>
                        <a:ext cx="5672680" cy="3168252"/>
                      </a:xfrm>
                      <a:prstGeom prst="rect">
                        <a:avLst/>
                      </a:prstGeom>
                      <a:noFill/>
                      <a:ln>
                        <a:noFill/>
                      </a:ln>
                      <a:effectLst/>
                    </p:spPr>
                  </p:pic>
                </p:oleObj>
              </mc:Fallback>
            </mc:AlternateContent>
          </a:graphicData>
        </a:graphic>
      </p:graphicFrame>
      <p:graphicFrame>
        <p:nvGraphicFramePr>
          <p:cNvPr id="241667" name="Object 3">
            <a:extLst>
              <a:ext uri="{FF2B5EF4-FFF2-40B4-BE49-F238E27FC236}">
                <a16:creationId xmlns:a16="http://schemas.microsoft.com/office/drawing/2014/main" id="{D1A7FE1D-0B01-CE63-D0F3-90148232BF4A}"/>
              </a:ext>
            </a:extLst>
          </p:cNvPr>
          <p:cNvGraphicFramePr>
            <a:graphicFrameLocks noChangeAspect="1"/>
          </p:cNvGraphicFramePr>
          <p:nvPr>
            <p:extLst>
              <p:ext uri="{D42A27DB-BD31-4B8C-83A1-F6EECF244321}">
                <p14:modId xmlns:p14="http://schemas.microsoft.com/office/powerpoint/2010/main" val="4226163864"/>
              </p:ext>
            </p:extLst>
          </p:nvPr>
        </p:nvGraphicFramePr>
        <p:xfrm>
          <a:off x="6030516" y="1033814"/>
          <a:ext cx="2842021" cy="3450082"/>
        </p:xfrm>
        <a:graphic>
          <a:graphicData uri="http://schemas.openxmlformats.org/presentationml/2006/ole">
            <mc:AlternateContent xmlns:mc="http://schemas.openxmlformats.org/markup-compatibility/2006">
              <mc:Choice xmlns:v="urn:schemas-microsoft-com:vml" Requires="v">
                <p:oleObj name="Bit Eşlem Resmi" r:id="rId5" imgW="2730500" imgH="3314700" progId="Paint.Picture">
                  <p:embed/>
                </p:oleObj>
              </mc:Choice>
              <mc:Fallback>
                <p:oleObj name="Bit Eşlem Resmi" r:id="rId5" imgW="2730500" imgH="3314700" progId="Paint.Picture">
                  <p:embed/>
                  <p:pic>
                    <p:nvPicPr>
                      <p:cNvPr id="241667" name="Object 3">
                        <a:extLst>
                          <a:ext uri="{FF2B5EF4-FFF2-40B4-BE49-F238E27FC236}">
                            <a16:creationId xmlns:a16="http://schemas.microsoft.com/office/drawing/2014/main" id="{D1A7FE1D-0B01-CE63-D0F3-90148232BF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0516" y="1033814"/>
                        <a:ext cx="2842021" cy="3450082"/>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1667"/>
                                        </p:tgtEl>
                                        <p:attrNameLst>
                                          <p:attrName>style.visibility</p:attrName>
                                        </p:attrNameLst>
                                      </p:cBhvr>
                                      <p:to>
                                        <p:strVal val="visible"/>
                                      </p:to>
                                    </p:set>
                                    <p:animEffect transition="in" filter="box(in)">
                                      <p:cBhvr>
                                        <p:cTn id="7" dur="500"/>
                                        <p:tgtEl>
                                          <p:spTgt spid="241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ext Box 2">
            <a:extLst>
              <a:ext uri="{FF2B5EF4-FFF2-40B4-BE49-F238E27FC236}">
                <a16:creationId xmlns:a16="http://schemas.microsoft.com/office/drawing/2014/main" id="{C8F97B25-C1FE-B4E7-EA87-3EA9A579322D}"/>
              </a:ext>
            </a:extLst>
          </p:cNvPr>
          <p:cNvSpPr txBox="1">
            <a:spLocks noChangeArrowheads="1"/>
          </p:cNvSpPr>
          <p:nvPr/>
        </p:nvSpPr>
        <p:spPr bwMode="auto">
          <a:xfrm>
            <a:off x="1624660" y="323852"/>
            <a:ext cx="54553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tr-TR" altLang="tr-TR" sz="1800" dirty="0" err="1"/>
              <a:t>The</a:t>
            </a:r>
            <a:r>
              <a:rPr lang="tr-TR" altLang="tr-TR" sz="1800" dirty="0"/>
              <a:t> </a:t>
            </a:r>
            <a:r>
              <a:rPr lang="tr-TR" altLang="tr-TR" sz="1800" dirty="0" err="1"/>
              <a:t>Cyrus</a:t>
            </a:r>
            <a:r>
              <a:rPr lang="tr-TR" altLang="tr-TR" sz="1800" dirty="0"/>
              <a:t>-Beck </a:t>
            </a:r>
            <a:r>
              <a:rPr lang="tr-TR" altLang="tr-TR" sz="1800" dirty="0" err="1"/>
              <a:t>clipping</a:t>
            </a:r>
            <a:r>
              <a:rPr lang="tr-TR" altLang="tr-TR" sz="1800" dirty="0"/>
              <a:t> </a:t>
            </a:r>
            <a:r>
              <a:rPr lang="tr-TR" altLang="tr-TR" sz="1800" dirty="0" err="1"/>
              <a:t>algorithm</a:t>
            </a:r>
            <a:endParaRPr lang="en-US" altLang="tr-TR" sz="1800" dirty="0"/>
          </a:p>
          <a:p>
            <a:pPr algn="ctr"/>
            <a:r>
              <a:rPr lang="en-US" altLang="tr-TR" sz="1800" dirty="0"/>
              <a:t>(Clipping of a line segment against any convex </a:t>
            </a:r>
            <a:r>
              <a:rPr lang="en-US" altLang="tr-TR" sz="1800" b="1" dirty="0"/>
              <a:t>polygon</a:t>
            </a:r>
            <a:r>
              <a:rPr lang="en-US" altLang="tr-TR" sz="1800" dirty="0"/>
              <a:t>)</a:t>
            </a:r>
            <a:endParaRPr lang="tr-TR" altLang="tr-TR" sz="1800" dirty="0"/>
          </a:p>
        </p:txBody>
      </p:sp>
      <p:graphicFrame>
        <p:nvGraphicFramePr>
          <p:cNvPr id="124930" name="Object 2">
            <a:extLst>
              <a:ext uri="{FF2B5EF4-FFF2-40B4-BE49-F238E27FC236}">
                <a16:creationId xmlns:a16="http://schemas.microsoft.com/office/drawing/2014/main" id="{D835C685-9A8E-264C-C57C-8A352F185D9B}"/>
              </a:ext>
            </a:extLst>
          </p:cNvPr>
          <p:cNvGraphicFramePr>
            <a:graphicFrameLocks noChangeAspect="1"/>
          </p:cNvGraphicFramePr>
          <p:nvPr>
            <p:extLst>
              <p:ext uri="{D42A27DB-BD31-4B8C-83A1-F6EECF244321}">
                <p14:modId xmlns:p14="http://schemas.microsoft.com/office/powerpoint/2010/main" val="925402450"/>
              </p:ext>
            </p:extLst>
          </p:nvPr>
        </p:nvGraphicFramePr>
        <p:xfrm>
          <a:off x="1299400" y="1177503"/>
          <a:ext cx="6545199" cy="5470945"/>
        </p:xfrm>
        <a:graphic>
          <a:graphicData uri="http://schemas.openxmlformats.org/presentationml/2006/ole">
            <mc:AlternateContent xmlns:mc="http://schemas.openxmlformats.org/markup-compatibility/2006">
              <mc:Choice xmlns:v="urn:schemas-microsoft-com:vml" Requires="v">
                <p:oleObj name="Bit Eşlem Resmi" r:id="rId3" imgW="7505700" imgH="6273800" progId="Paint.Picture">
                  <p:embed/>
                </p:oleObj>
              </mc:Choice>
              <mc:Fallback>
                <p:oleObj name="Bit Eşlem Resmi" r:id="rId3" imgW="7505700" imgH="6273800" progId="Paint.Picture">
                  <p:embed/>
                  <p:pic>
                    <p:nvPicPr>
                      <p:cNvPr id="124930" name="Object 2">
                        <a:extLst>
                          <a:ext uri="{FF2B5EF4-FFF2-40B4-BE49-F238E27FC236}">
                            <a16:creationId xmlns:a16="http://schemas.microsoft.com/office/drawing/2014/main" id="{D835C685-9A8E-264C-C57C-8A352F185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400" y="1177503"/>
                        <a:ext cx="6545199" cy="5470945"/>
                      </a:xfrm>
                      <a:prstGeom prst="rect">
                        <a:avLst/>
                      </a:prstGeom>
                      <a:noFill/>
                      <a:ln>
                        <a:noFill/>
                      </a:ln>
                      <a:effectLst/>
                    </p:spPr>
                  </p:pic>
                </p:oleObj>
              </mc:Fallback>
            </mc:AlternateContent>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a:extLst>
              <a:ext uri="{FF2B5EF4-FFF2-40B4-BE49-F238E27FC236}">
                <a16:creationId xmlns:a16="http://schemas.microsoft.com/office/drawing/2014/main" id="{AB1CAAA8-4E79-1BDE-2E7A-98B02CC8FB71}"/>
              </a:ext>
            </a:extLst>
          </p:cNvPr>
          <p:cNvSpPr txBox="1">
            <a:spLocks noChangeArrowheads="1"/>
          </p:cNvSpPr>
          <p:nvPr/>
        </p:nvSpPr>
        <p:spPr bwMode="auto">
          <a:xfrm>
            <a:off x="2356248" y="1214438"/>
            <a:ext cx="3461204" cy="369332"/>
          </a:xfrm>
          <a:prstGeom prst="rect">
            <a:avLst/>
          </a:prstGeom>
          <a:noFill/>
          <a:ln w="12700">
            <a:noFill/>
            <a:miter lim="800000"/>
            <a:headEnd type="none" w="sm" len="sm"/>
            <a:tailEnd type="none" w="sm" len="sm"/>
          </a:ln>
          <a:effec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defRPr/>
            </a:pPr>
            <a:r>
              <a:rPr lang="tr-TR" altLang="tr-TR" sz="1800" dirty="0" err="1">
                <a:solidFill>
                  <a:srgbClr val="CC0000"/>
                </a:solidFill>
                <a:effectLst>
                  <a:outerShdw blurRad="38100" dist="38100" dir="2700000" algn="tl">
                    <a:srgbClr val="000000"/>
                  </a:outerShdw>
                </a:effectLst>
              </a:rPr>
              <a:t>Clipping</a:t>
            </a:r>
            <a:r>
              <a:rPr lang="tr-TR" altLang="tr-TR" sz="1800" dirty="0">
                <a:solidFill>
                  <a:srgbClr val="CC0000"/>
                </a:solidFill>
                <a:effectLst>
                  <a:outerShdw blurRad="38100" dist="38100" dir="2700000" algn="tl">
                    <a:srgbClr val="000000"/>
                  </a:outerShdw>
                </a:effectLst>
              </a:rPr>
              <a:t> </a:t>
            </a:r>
            <a:r>
              <a:rPr lang="tr-TR" altLang="tr-TR" sz="1800" dirty="0" err="1">
                <a:solidFill>
                  <a:srgbClr val="CC0000"/>
                </a:solidFill>
                <a:effectLst>
                  <a:outerShdw blurRad="38100" dist="38100" dir="2700000" algn="tl">
                    <a:srgbClr val="000000"/>
                  </a:outerShdw>
                </a:effectLst>
              </a:rPr>
              <a:t>against</a:t>
            </a:r>
            <a:r>
              <a:rPr lang="tr-TR" altLang="tr-TR" sz="1800" dirty="0">
                <a:solidFill>
                  <a:srgbClr val="CC0000"/>
                </a:solidFill>
                <a:effectLst>
                  <a:outerShdw blurRad="38100" dist="38100" dir="2700000" algn="tl">
                    <a:srgbClr val="000000"/>
                  </a:outerShdw>
                </a:effectLst>
              </a:rPr>
              <a:t> </a:t>
            </a:r>
            <a:r>
              <a:rPr lang="tr-TR" altLang="tr-TR" sz="1800" dirty="0" err="1">
                <a:solidFill>
                  <a:srgbClr val="CC0000"/>
                </a:solidFill>
                <a:effectLst>
                  <a:outerShdw blurRad="38100" dist="38100" dir="2700000" algn="tl">
                    <a:srgbClr val="000000"/>
                  </a:outerShdw>
                </a:effectLst>
              </a:rPr>
              <a:t>arbitrary</a:t>
            </a:r>
            <a:r>
              <a:rPr lang="tr-TR" altLang="tr-TR" sz="1800" dirty="0">
                <a:solidFill>
                  <a:srgbClr val="CC0000"/>
                </a:solidFill>
                <a:effectLst>
                  <a:outerShdw blurRad="38100" dist="38100" dir="2700000" algn="tl">
                    <a:srgbClr val="000000"/>
                  </a:outerShdw>
                </a:effectLst>
              </a:rPr>
              <a:t> </a:t>
            </a:r>
            <a:r>
              <a:rPr lang="tr-TR" altLang="tr-TR" sz="1800" dirty="0" err="1">
                <a:solidFill>
                  <a:srgbClr val="CC0000"/>
                </a:solidFill>
                <a:effectLst>
                  <a:outerShdw blurRad="38100" dist="38100" dir="2700000" algn="tl">
                    <a:srgbClr val="000000"/>
                  </a:outerShdw>
                </a:effectLst>
              </a:rPr>
              <a:t>polygons</a:t>
            </a:r>
            <a:endParaRPr lang="tr-TR" altLang="tr-TR" sz="1800" dirty="0">
              <a:solidFill>
                <a:srgbClr val="CC0000"/>
              </a:solidFill>
              <a:effectLst>
                <a:outerShdw blurRad="38100" dist="38100" dir="2700000" algn="tl">
                  <a:srgbClr val="000000"/>
                </a:outerShdw>
              </a:effectLst>
            </a:endParaRPr>
          </a:p>
        </p:txBody>
      </p:sp>
      <p:sp>
        <p:nvSpPr>
          <p:cNvPr id="126978" name="Text Box 3">
            <a:extLst>
              <a:ext uri="{FF2B5EF4-FFF2-40B4-BE49-F238E27FC236}">
                <a16:creationId xmlns:a16="http://schemas.microsoft.com/office/drawing/2014/main" id="{C35BABF2-8D82-5ABB-0DC3-FF09A6AC4D2F}"/>
              </a:ext>
            </a:extLst>
          </p:cNvPr>
          <p:cNvSpPr txBox="1">
            <a:spLocks noChangeArrowheads="1"/>
          </p:cNvSpPr>
          <p:nvPr/>
        </p:nvSpPr>
        <p:spPr bwMode="auto">
          <a:xfrm>
            <a:off x="1579961" y="1701405"/>
            <a:ext cx="61602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tr-TR" altLang="tr-TR" sz="1800" dirty="0" err="1"/>
              <a:t>Find</a:t>
            </a:r>
            <a:r>
              <a:rPr lang="tr-TR" altLang="tr-TR" sz="1800" dirty="0"/>
              <a:t> </a:t>
            </a:r>
            <a:r>
              <a:rPr lang="tr-TR" altLang="tr-TR" sz="1800" dirty="0" err="1"/>
              <a:t>where</a:t>
            </a:r>
            <a:r>
              <a:rPr lang="tr-TR" altLang="tr-TR" sz="1800" dirty="0"/>
              <a:t> </a:t>
            </a:r>
            <a:r>
              <a:rPr lang="tr-TR" altLang="tr-TR" sz="1800" dirty="0" err="1"/>
              <a:t>the</a:t>
            </a:r>
            <a:r>
              <a:rPr lang="tr-TR" altLang="tr-TR" sz="1800" dirty="0"/>
              <a:t> ray A + </a:t>
            </a:r>
            <a:r>
              <a:rPr lang="tr-TR" altLang="tr-TR" sz="1800" b="1" dirty="0" err="1"/>
              <a:t>c</a:t>
            </a:r>
            <a:r>
              <a:rPr lang="tr-TR" altLang="tr-TR" sz="1800" dirty="0" err="1"/>
              <a:t>t</a:t>
            </a:r>
            <a:r>
              <a:rPr lang="tr-TR" altLang="tr-TR" sz="1800" dirty="0"/>
              <a:t> </a:t>
            </a:r>
            <a:r>
              <a:rPr lang="tr-TR" altLang="tr-TR" sz="1800" dirty="0" err="1"/>
              <a:t>lies</a:t>
            </a:r>
            <a:r>
              <a:rPr lang="tr-TR" altLang="tr-TR" sz="1800" dirty="0"/>
              <a:t> inside </a:t>
            </a:r>
            <a:r>
              <a:rPr lang="tr-TR" altLang="tr-TR" sz="1800" dirty="0" err="1"/>
              <a:t>the</a:t>
            </a:r>
            <a:r>
              <a:rPr lang="tr-TR" altLang="tr-TR" sz="1800" dirty="0"/>
              <a:t> </a:t>
            </a:r>
            <a:r>
              <a:rPr lang="tr-TR" altLang="tr-TR" sz="1800" dirty="0" err="1"/>
              <a:t>polygon</a:t>
            </a:r>
            <a:r>
              <a:rPr lang="tr-TR" altLang="tr-TR" sz="1800" dirty="0"/>
              <a:t> P </a:t>
            </a:r>
            <a:r>
              <a:rPr lang="tr-TR" altLang="tr-TR" sz="1800" dirty="0" err="1"/>
              <a:t>given</a:t>
            </a:r>
            <a:r>
              <a:rPr lang="tr-TR" altLang="tr-TR" sz="1800" dirty="0"/>
              <a:t> </a:t>
            </a:r>
            <a:r>
              <a:rPr lang="tr-TR" altLang="tr-TR" sz="1800" dirty="0" err="1"/>
              <a:t>the</a:t>
            </a:r>
            <a:r>
              <a:rPr lang="tr-TR" altLang="tr-TR" sz="1800" dirty="0"/>
              <a:t> </a:t>
            </a:r>
            <a:r>
              <a:rPr lang="tr-TR" altLang="tr-TR" sz="1800" dirty="0" err="1"/>
              <a:t>list</a:t>
            </a:r>
            <a:r>
              <a:rPr lang="tr-TR" altLang="tr-TR" sz="1800" dirty="0"/>
              <a:t> </a:t>
            </a:r>
          </a:p>
          <a:p>
            <a:r>
              <a:rPr lang="tr-TR" altLang="tr-TR" sz="1800" dirty="0"/>
              <a:t>of </a:t>
            </a:r>
            <a:r>
              <a:rPr lang="tr-TR" altLang="tr-TR" sz="1800" dirty="0" err="1"/>
              <a:t>vertices</a:t>
            </a:r>
            <a:r>
              <a:rPr lang="tr-TR" altLang="tr-TR" sz="1800" dirty="0"/>
              <a:t> P</a:t>
            </a:r>
            <a:r>
              <a:rPr lang="tr-TR" altLang="tr-TR" sz="1800" baseline="-25000" dirty="0"/>
              <a:t>0</a:t>
            </a:r>
            <a:r>
              <a:rPr lang="tr-TR" altLang="tr-TR" sz="1800" dirty="0"/>
              <a:t>, P</a:t>
            </a:r>
            <a:r>
              <a:rPr lang="tr-TR" altLang="tr-TR" sz="1800" baseline="-25000" dirty="0"/>
              <a:t>1</a:t>
            </a:r>
            <a:r>
              <a:rPr lang="tr-TR" altLang="tr-TR" sz="1800" dirty="0"/>
              <a:t>, ..., P</a:t>
            </a:r>
            <a:r>
              <a:rPr lang="tr-TR" altLang="tr-TR" sz="1800" baseline="-25000" dirty="0"/>
              <a:t>N-1</a:t>
            </a:r>
          </a:p>
        </p:txBody>
      </p:sp>
      <p:graphicFrame>
        <p:nvGraphicFramePr>
          <p:cNvPr id="126979" name="Object 2">
            <a:extLst>
              <a:ext uri="{FF2B5EF4-FFF2-40B4-BE49-F238E27FC236}">
                <a16:creationId xmlns:a16="http://schemas.microsoft.com/office/drawing/2014/main" id="{23DEB50A-5732-879F-4AE4-AABF8E79E210}"/>
              </a:ext>
            </a:extLst>
          </p:cNvPr>
          <p:cNvGraphicFramePr>
            <a:graphicFrameLocks noGrp="1" noChangeAspect="1"/>
          </p:cNvGraphicFramePr>
          <p:nvPr>
            <p:ph/>
            <p:extLst>
              <p:ext uri="{D42A27DB-BD31-4B8C-83A1-F6EECF244321}">
                <p14:modId xmlns:p14="http://schemas.microsoft.com/office/powerpoint/2010/main" val="3668569456"/>
              </p:ext>
            </p:extLst>
          </p:nvPr>
        </p:nvGraphicFramePr>
        <p:xfrm>
          <a:off x="1304364" y="3138665"/>
          <a:ext cx="6535272" cy="2743200"/>
        </p:xfrm>
        <a:graphic>
          <a:graphicData uri="http://schemas.openxmlformats.org/presentationml/2006/ole">
            <mc:AlternateContent xmlns:mc="http://schemas.openxmlformats.org/markup-compatibility/2006">
              <mc:Choice xmlns:v="urn:schemas-microsoft-com:vml" Requires="v">
                <p:oleObj name="Bit Eşlem Resmi" r:id="rId3" imgW="6172200" imgH="2590800" progId="Paint.Picture">
                  <p:embed/>
                </p:oleObj>
              </mc:Choice>
              <mc:Fallback>
                <p:oleObj name="Bit Eşlem Resmi" r:id="rId3" imgW="6172200" imgH="2590800" progId="Paint.Picture">
                  <p:embed/>
                  <p:pic>
                    <p:nvPicPr>
                      <p:cNvPr id="126979" name="Object 2">
                        <a:extLst>
                          <a:ext uri="{FF2B5EF4-FFF2-40B4-BE49-F238E27FC236}">
                            <a16:creationId xmlns:a16="http://schemas.microsoft.com/office/drawing/2014/main" id="{23DEB50A-5732-879F-4AE4-AABF8E79E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364" y="3138665"/>
                        <a:ext cx="6535272" cy="2743200"/>
                      </a:xfrm>
                      <a:prstGeom prst="rect">
                        <a:avLst/>
                      </a:prstGeom>
                      <a:noFill/>
                      <a:ln>
                        <a:noFill/>
                      </a:ln>
                      <a:effectLst/>
                    </p:spPr>
                  </p:pic>
                </p:oleObj>
              </mc:Fallback>
            </mc:AlternateContent>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025" name="Object 2">
            <a:extLst>
              <a:ext uri="{FF2B5EF4-FFF2-40B4-BE49-F238E27FC236}">
                <a16:creationId xmlns:a16="http://schemas.microsoft.com/office/drawing/2014/main" id="{E5CF1C13-DF75-54DA-C340-6732626EE75E}"/>
              </a:ext>
            </a:extLst>
          </p:cNvPr>
          <p:cNvGraphicFramePr>
            <a:graphicFrameLocks noGrp="1" noChangeAspect="1"/>
          </p:cNvGraphicFramePr>
          <p:nvPr>
            <p:ph/>
          </p:nvPr>
        </p:nvGraphicFramePr>
        <p:xfrm>
          <a:off x="2844403" y="1107281"/>
          <a:ext cx="3471863" cy="1457325"/>
        </p:xfrm>
        <a:graphic>
          <a:graphicData uri="http://schemas.openxmlformats.org/presentationml/2006/ole">
            <mc:AlternateContent xmlns:mc="http://schemas.openxmlformats.org/markup-compatibility/2006">
              <mc:Choice xmlns:v="urn:schemas-microsoft-com:vml" Requires="v">
                <p:oleObj name="Bit Eşlem Resmi" r:id="rId3" imgW="6172200" imgH="2590800" progId="Paint.Picture">
                  <p:embed/>
                </p:oleObj>
              </mc:Choice>
              <mc:Fallback>
                <p:oleObj name="Bit Eşlem Resmi" r:id="rId3" imgW="6172200" imgH="2590800" progId="Paint.Picture">
                  <p:embed/>
                  <p:pic>
                    <p:nvPicPr>
                      <p:cNvPr id="129025" name="Object 2">
                        <a:extLst>
                          <a:ext uri="{FF2B5EF4-FFF2-40B4-BE49-F238E27FC236}">
                            <a16:creationId xmlns:a16="http://schemas.microsoft.com/office/drawing/2014/main" id="{E5CF1C13-DF75-54DA-C340-6732626EE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403" y="1107281"/>
                        <a:ext cx="3471863"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4739" name="Text Box 3">
            <a:extLst>
              <a:ext uri="{FF2B5EF4-FFF2-40B4-BE49-F238E27FC236}">
                <a16:creationId xmlns:a16="http://schemas.microsoft.com/office/drawing/2014/main" id="{9FC726AB-2580-1CDA-77DC-C13DE72D0F3A}"/>
              </a:ext>
            </a:extLst>
          </p:cNvPr>
          <p:cNvSpPr txBox="1">
            <a:spLocks noChangeArrowheads="1"/>
          </p:cNvSpPr>
          <p:nvPr/>
        </p:nvSpPr>
        <p:spPr bwMode="auto">
          <a:xfrm>
            <a:off x="1382317" y="2672954"/>
            <a:ext cx="64021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tr-TR" altLang="tr-TR" sz="1800"/>
              <a:t>The ray can enter and exit from P multiple times and the result of </a:t>
            </a:r>
          </a:p>
          <a:p>
            <a:r>
              <a:rPr lang="tr-TR" altLang="tr-TR" sz="1800"/>
              <a:t>clipping a segment against P may result in a list of segments rather </a:t>
            </a:r>
          </a:p>
          <a:p>
            <a:r>
              <a:rPr lang="tr-TR" altLang="tr-TR" sz="1800"/>
              <a:t>than a single one.</a:t>
            </a:r>
          </a:p>
        </p:txBody>
      </p:sp>
      <p:sp>
        <p:nvSpPr>
          <p:cNvPr id="244740" name="Text Box 4">
            <a:extLst>
              <a:ext uri="{FF2B5EF4-FFF2-40B4-BE49-F238E27FC236}">
                <a16:creationId xmlns:a16="http://schemas.microsoft.com/office/drawing/2014/main" id="{CE2E732F-26D4-818E-1D4B-1CFDE8305BF7}"/>
              </a:ext>
            </a:extLst>
          </p:cNvPr>
          <p:cNvSpPr txBox="1">
            <a:spLocks noChangeArrowheads="1"/>
          </p:cNvSpPr>
          <p:nvPr/>
        </p:nvSpPr>
        <p:spPr bwMode="auto">
          <a:xfrm>
            <a:off x="1275160" y="3914776"/>
            <a:ext cx="6532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tr-TR" altLang="tr-TR" sz="1800"/>
              <a:t>P is no longer described by a collection of infinite bounding lines in </a:t>
            </a:r>
          </a:p>
          <a:p>
            <a:r>
              <a:rPr lang="tr-TR" altLang="tr-TR" sz="1800"/>
              <a:t>point normal form; we must work with the N finite segments such as</a:t>
            </a:r>
          </a:p>
          <a:p>
            <a:r>
              <a:rPr lang="tr-TR" altLang="tr-TR" sz="1800"/>
              <a:t>P</a:t>
            </a:r>
            <a:r>
              <a:rPr lang="tr-TR" altLang="tr-TR" sz="1800" baseline="-25000"/>
              <a:t>3</a:t>
            </a:r>
            <a:r>
              <a:rPr lang="tr-TR" altLang="tr-TR" sz="1800"/>
              <a:t>P</a:t>
            </a:r>
            <a:r>
              <a:rPr lang="tr-TR" altLang="tr-TR" sz="1800" baseline="-25000"/>
              <a:t>4</a:t>
            </a:r>
            <a:r>
              <a:rPr lang="tr-TR" altLang="tr-TR" sz="1800"/>
              <a:t> that form its edges.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4739"/>
                                        </p:tgtEl>
                                        <p:attrNameLst>
                                          <p:attrName>style.visibility</p:attrName>
                                        </p:attrNameLst>
                                      </p:cBhvr>
                                      <p:to>
                                        <p:strVal val="visible"/>
                                      </p:to>
                                    </p:set>
                                    <p:animEffect transition="in" filter="box(in)">
                                      <p:cBhvr>
                                        <p:cTn id="7" dur="500"/>
                                        <p:tgtEl>
                                          <p:spTgt spid="244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4740"/>
                                        </p:tgtEl>
                                        <p:attrNameLst>
                                          <p:attrName>style.visibility</p:attrName>
                                        </p:attrNameLst>
                                      </p:cBhvr>
                                      <p:to>
                                        <p:strVal val="visible"/>
                                      </p:to>
                                    </p:set>
                                    <p:animEffect transition="in" filter="box(in)">
                                      <p:cBhvr>
                                        <p:cTn id="12" dur="500"/>
                                        <p:tgtEl>
                                          <p:spTgt spid="244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p:bldP spid="24474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ext Box 2">
            <a:extLst>
              <a:ext uri="{FF2B5EF4-FFF2-40B4-BE49-F238E27FC236}">
                <a16:creationId xmlns:a16="http://schemas.microsoft.com/office/drawing/2014/main" id="{25623D82-EDAA-C02A-EAF2-EB057A9A23CD}"/>
              </a:ext>
            </a:extLst>
          </p:cNvPr>
          <p:cNvSpPr txBox="1">
            <a:spLocks noChangeArrowheads="1"/>
          </p:cNvSpPr>
          <p:nvPr/>
        </p:nvSpPr>
        <p:spPr bwMode="auto">
          <a:xfrm>
            <a:off x="1331119" y="1322785"/>
            <a:ext cx="662392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tr-TR" altLang="tr-TR" sz="1800"/>
          </a:p>
          <a:p>
            <a:r>
              <a:rPr lang="tr-TR" altLang="tr-TR" sz="1800"/>
              <a:t>Represent each edge of P parametrically. </a:t>
            </a:r>
          </a:p>
          <a:p>
            <a:r>
              <a:rPr lang="tr-TR" altLang="tr-TR" sz="1800"/>
              <a:t>The ith edge is given by P</a:t>
            </a:r>
            <a:r>
              <a:rPr lang="tr-TR" altLang="tr-TR" sz="1800" baseline="-25000"/>
              <a:t>i</a:t>
            </a:r>
            <a:r>
              <a:rPr lang="tr-TR" altLang="tr-TR" sz="1800"/>
              <a:t> + </a:t>
            </a:r>
            <a:r>
              <a:rPr lang="tr-TR" altLang="tr-TR" sz="1800" b="1"/>
              <a:t>e</a:t>
            </a:r>
            <a:r>
              <a:rPr lang="tr-TR" altLang="tr-TR" sz="1800" baseline="-25000"/>
              <a:t>i</a:t>
            </a:r>
            <a:r>
              <a:rPr lang="tr-TR" altLang="tr-TR" sz="1800"/>
              <a:t>u, for u in [0,1] e</a:t>
            </a:r>
            <a:r>
              <a:rPr lang="tr-TR" altLang="tr-TR" sz="1800" baseline="-25000"/>
              <a:t>i</a:t>
            </a:r>
            <a:r>
              <a:rPr lang="tr-TR" altLang="tr-TR" sz="1800"/>
              <a:t> = P</a:t>
            </a:r>
            <a:r>
              <a:rPr lang="tr-TR" altLang="tr-TR" sz="1800" baseline="-25000"/>
              <a:t>i+1</a:t>
            </a:r>
            <a:r>
              <a:rPr lang="tr-TR" altLang="tr-TR" sz="1800"/>
              <a:t> – P</a:t>
            </a:r>
            <a:r>
              <a:rPr lang="tr-TR" altLang="tr-TR" sz="1800" baseline="-25000"/>
              <a:t>i        </a:t>
            </a:r>
            <a:r>
              <a:rPr lang="tr-TR" altLang="tr-TR" sz="1800"/>
              <a:t>P</a:t>
            </a:r>
            <a:r>
              <a:rPr lang="tr-TR" altLang="tr-TR" sz="1800" baseline="-25000"/>
              <a:t>N</a:t>
            </a:r>
            <a:r>
              <a:rPr lang="tr-TR" altLang="tr-TR" sz="1800"/>
              <a:t> = P</a:t>
            </a:r>
            <a:r>
              <a:rPr lang="tr-TR" altLang="tr-TR" sz="1800" baseline="-25000"/>
              <a:t>0</a:t>
            </a:r>
          </a:p>
          <a:p>
            <a:endParaRPr lang="tr-TR" altLang="tr-TR" sz="1800" baseline="-25000"/>
          </a:p>
        </p:txBody>
      </p:sp>
      <p:sp>
        <p:nvSpPr>
          <p:cNvPr id="245763" name="Text Box 3">
            <a:extLst>
              <a:ext uri="{FF2B5EF4-FFF2-40B4-BE49-F238E27FC236}">
                <a16:creationId xmlns:a16="http://schemas.microsoft.com/office/drawing/2014/main" id="{D29118E8-DB1B-D18A-70F1-4756B2AAAD38}"/>
              </a:ext>
            </a:extLst>
          </p:cNvPr>
          <p:cNvSpPr txBox="1">
            <a:spLocks noChangeArrowheads="1"/>
          </p:cNvSpPr>
          <p:nvPr/>
        </p:nvSpPr>
        <p:spPr bwMode="auto">
          <a:xfrm>
            <a:off x="1376362" y="1916908"/>
            <a:ext cx="6713826"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tr-TR" altLang="tr-TR" sz="1800"/>
          </a:p>
          <a:p>
            <a:r>
              <a:rPr lang="tr-TR" altLang="tr-TR" sz="1800"/>
              <a:t>The ray A + </a:t>
            </a:r>
            <a:r>
              <a:rPr lang="tr-TR" altLang="tr-TR" sz="1800" b="1"/>
              <a:t>c</a:t>
            </a:r>
            <a:r>
              <a:rPr lang="tr-TR" altLang="tr-TR" sz="1800"/>
              <a:t>t hits the ith edge when t and u have the proper values to </a:t>
            </a:r>
          </a:p>
          <a:p>
            <a:r>
              <a:rPr lang="tr-TR" altLang="tr-TR" sz="1800"/>
              <a:t>Make A + </a:t>
            </a:r>
            <a:r>
              <a:rPr lang="tr-TR" altLang="tr-TR" sz="1800" b="1"/>
              <a:t>c</a:t>
            </a:r>
            <a:r>
              <a:rPr lang="tr-TR" altLang="tr-TR" sz="1800"/>
              <a:t>t = P</a:t>
            </a:r>
            <a:r>
              <a:rPr lang="tr-TR" altLang="tr-TR" sz="1800" baseline="-25000"/>
              <a:t>i</a:t>
            </a:r>
            <a:r>
              <a:rPr lang="tr-TR" altLang="tr-TR" sz="1800"/>
              <a:t> + </a:t>
            </a:r>
            <a:r>
              <a:rPr lang="tr-TR" altLang="tr-TR" sz="1800" b="1"/>
              <a:t>e</a:t>
            </a:r>
            <a:r>
              <a:rPr lang="tr-TR" altLang="tr-TR" sz="1800" baseline="-25000"/>
              <a:t>i</a:t>
            </a:r>
            <a:r>
              <a:rPr lang="tr-TR" altLang="tr-TR" sz="1800"/>
              <a:t>u</a:t>
            </a:r>
          </a:p>
          <a:p>
            <a:endParaRPr lang="tr-TR" altLang="tr-TR" sz="1800"/>
          </a:p>
          <a:p>
            <a:r>
              <a:rPr lang="tr-TR" altLang="tr-TR" sz="1800" b="1"/>
              <a:t>      c</a:t>
            </a:r>
            <a:r>
              <a:rPr lang="tr-TR" altLang="tr-TR" sz="1800"/>
              <a:t>t = </a:t>
            </a:r>
            <a:r>
              <a:rPr lang="tr-TR" altLang="tr-TR" sz="1800" b="1"/>
              <a:t>b</a:t>
            </a:r>
            <a:r>
              <a:rPr lang="tr-TR" altLang="tr-TR" sz="1800" baseline="-25000"/>
              <a:t>i</a:t>
            </a:r>
            <a:r>
              <a:rPr lang="tr-TR" altLang="tr-TR" sz="1800"/>
              <a:t> + </a:t>
            </a:r>
            <a:r>
              <a:rPr lang="tr-TR" altLang="tr-TR" sz="1800" b="1"/>
              <a:t>e</a:t>
            </a:r>
            <a:r>
              <a:rPr lang="tr-TR" altLang="tr-TR" sz="1800" baseline="-25000"/>
              <a:t>i</a:t>
            </a:r>
            <a:r>
              <a:rPr lang="tr-TR" altLang="tr-TR" sz="1800"/>
              <a:t>u</a:t>
            </a:r>
          </a:p>
          <a:p>
            <a:endParaRPr lang="tr-TR" altLang="tr-TR" sz="1800" baseline="-25000"/>
          </a:p>
          <a:p>
            <a:endParaRPr lang="tr-TR" altLang="tr-TR" sz="1800" baseline="-25000"/>
          </a:p>
        </p:txBody>
      </p:sp>
      <p:sp>
        <p:nvSpPr>
          <p:cNvPr id="131075" name="Text Box 4">
            <a:extLst>
              <a:ext uri="{FF2B5EF4-FFF2-40B4-BE49-F238E27FC236}">
                <a16:creationId xmlns:a16="http://schemas.microsoft.com/office/drawing/2014/main" id="{C6EECCE8-FFBF-03FA-8987-A5C395B00906}"/>
              </a:ext>
            </a:extLst>
          </p:cNvPr>
          <p:cNvSpPr txBox="1">
            <a:spLocks noChangeArrowheads="1"/>
          </p:cNvSpPr>
          <p:nvPr/>
        </p:nvSpPr>
        <p:spPr bwMode="auto">
          <a:xfrm>
            <a:off x="1382317" y="4293395"/>
            <a:ext cx="64556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tr-TR" altLang="tr-TR" sz="1800"/>
              <a:t>If         is zero, the ith edge is parallel to the direction of </a:t>
            </a:r>
            <a:r>
              <a:rPr lang="tr-TR" altLang="tr-TR" sz="1800" b="1"/>
              <a:t>c</a:t>
            </a:r>
            <a:r>
              <a:rPr lang="tr-TR" altLang="tr-TR" sz="1800"/>
              <a:t> and there </a:t>
            </a:r>
          </a:p>
          <a:p>
            <a:r>
              <a:rPr lang="tr-TR" altLang="tr-TR" sz="1800"/>
              <a:t>is no intersection.</a:t>
            </a:r>
          </a:p>
        </p:txBody>
      </p:sp>
      <p:graphicFrame>
        <p:nvGraphicFramePr>
          <p:cNvPr id="131076" name="Object 2">
            <a:extLst>
              <a:ext uri="{FF2B5EF4-FFF2-40B4-BE49-F238E27FC236}">
                <a16:creationId xmlns:a16="http://schemas.microsoft.com/office/drawing/2014/main" id="{FF8A2BC1-79EC-44C7-1054-CB170EF13DBB}"/>
              </a:ext>
            </a:extLst>
          </p:cNvPr>
          <p:cNvGraphicFramePr>
            <a:graphicFrameLocks noChangeAspect="1"/>
          </p:cNvGraphicFramePr>
          <p:nvPr/>
        </p:nvGraphicFramePr>
        <p:xfrm>
          <a:off x="1494236" y="3429001"/>
          <a:ext cx="916781" cy="732235"/>
        </p:xfrm>
        <a:graphic>
          <a:graphicData uri="http://schemas.openxmlformats.org/presentationml/2006/ole">
            <mc:AlternateContent xmlns:mc="http://schemas.openxmlformats.org/markup-compatibility/2006">
              <mc:Choice xmlns:v="urn:schemas-microsoft-com:vml" Requires="v">
                <p:oleObj name="Equation" r:id="rId3" imgW="14287500" imgH="14287500" progId="Equation.3">
                  <p:embed/>
                </p:oleObj>
              </mc:Choice>
              <mc:Fallback>
                <p:oleObj name="Equation" r:id="rId3" imgW="14287500" imgH="14287500" progId="Equation.3">
                  <p:embed/>
                  <p:pic>
                    <p:nvPicPr>
                      <p:cNvPr id="131076" name="Object 2">
                        <a:extLst>
                          <a:ext uri="{FF2B5EF4-FFF2-40B4-BE49-F238E27FC236}">
                            <a16:creationId xmlns:a16="http://schemas.microsoft.com/office/drawing/2014/main" id="{FF8A2BC1-79EC-44C7-1054-CB170EF13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236" y="3429001"/>
                        <a:ext cx="916781" cy="732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77" name="Object 3">
            <a:extLst>
              <a:ext uri="{FF2B5EF4-FFF2-40B4-BE49-F238E27FC236}">
                <a16:creationId xmlns:a16="http://schemas.microsoft.com/office/drawing/2014/main" id="{C655CD06-0C5D-A9F3-AD2B-BAE4C60C782F}"/>
              </a:ext>
            </a:extLst>
          </p:cNvPr>
          <p:cNvGraphicFramePr>
            <a:graphicFrameLocks noChangeAspect="1"/>
          </p:cNvGraphicFramePr>
          <p:nvPr/>
        </p:nvGraphicFramePr>
        <p:xfrm>
          <a:off x="3894536" y="3429001"/>
          <a:ext cx="977503" cy="732235"/>
        </p:xfrm>
        <a:graphic>
          <a:graphicData uri="http://schemas.openxmlformats.org/presentationml/2006/ole">
            <mc:AlternateContent xmlns:mc="http://schemas.openxmlformats.org/markup-compatibility/2006">
              <mc:Choice xmlns:v="urn:schemas-microsoft-com:vml" Requires="v">
                <p:oleObj name="Equation" r:id="rId5" imgW="14287500" imgH="14287500" progId="Equation.3">
                  <p:embed/>
                </p:oleObj>
              </mc:Choice>
              <mc:Fallback>
                <p:oleObj name="Equation" r:id="rId5" imgW="14287500" imgH="14287500" progId="Equation.3">
                  <p:embed/>
                  <p:pic>
                    <p:nvPicPr>
                      <p:cNvPr id="131077" name="Object 3">
                        <a:extLst>
                          <a:ext uri="{FF2B5EF4-FFF2-40B4-BE49-F238E27FC236}">
                            <a16:creationId xmlns:a16="http://schemas.microsoft.com/office/drawing/2014/main" id="{C655CD06-0C5D-A9F3-AD2B-BAE4C60C7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536" y="3429001"/>
                        <a:ext cx="977503" cy="732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78" name="Object 4">
            <a:extLst>
              <a:ext uri="{FF2B5EF4-FFF2-40B4-BE49-F238E27FC236}">
                <a16:creationId xmlns:a16="http://schemas.microsoft.com/office/drawing/2014/main" id="{57D889AC-6D05-A022-52BE-41C51F8BC480}"/>
              </a:ext>
            </a:extLst>
          </p:cNvPr>
          <p:cNvGraphicFramePr>
            <a:graphicFrameLocks noChangeAspect="1"/>
          </p:cNvGraphicFramePr>
          <p:nvPr/>
        </p:nvGraphicFramePr>
        <p:xfrm>
          <a:off x="1709738" y="4293394"/>
          <a:ext cx="285750" cy="385763"/>
        </p:xfrm>
        <a:graphic>
          <a:graphicData uri="http://schemas.openxmlformats.org/presentationml/2006/ole">
            <mc:AlternateContent xmlns:mc="http://schemas.openxmlformats.org/markup-compatibility/2006">
              <mc:Choice xmlns:v="urn:schemas-microsoft-com:vml" Requires="v">
                <p:oleObj name="Equation" r:id="rId6" imgW="14287500" imgH="14287500" progId="Equation.3">
                  <p:embed/>
                </p:oleObj>
              </mc:Choice>
              <mc:Fallback>
                <p:oleObj name="Equation" r:id="rId6" imgW="14287500" imgH="14287500" progId="Equation.3">
                  <p:embed/>
                  <p:pic>
                    <p:nvPicPr>
                      <p:cNvPr id="131078" name="Object 4">
                        <a:extLst>
                          <a:ext uri="{FF2B5EF4-FFF2-40B4-BE49-F238E27FC236}">
                            <a16:creationId xmlns:a16="http://schemas.microsoft.com/office/drawing/2014/main" id="{57D889AC-6D05-A022-52BE-41C51F8BC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738" y="4293394"/>
                        <a:ext cx="2857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1079" name="Resim 1">
            <a:extLst>
              <a:ext uri="{FF2B5EF4-FFF2-40B4-BE49-F238E27FC236}">
                <a16:creationId xmlns:a16="http://schemas.microsoft.com/office/drawing/2014/main" id="{FA22C6B7-8344-0427-50C7-9D068BAF56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0873" y="3401617"/>
            <a:ext cx="6740128" cy="253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5763"/>
                                        </p:tgtEl>
                                        <p:attrNameLst>
                                          <p:attrName>style.visibility</p:attrName>
                                        </p:attrNameLst>
                                      </p:cBhvr>
                                      <p:to>
                                        <p:strVal val="visible"/>
                                      </p:to>
                                    </p:set>
                                    <p:animEffect transition="in" filter="box(in)">
                                      <p:cBhvr>
                                        <p:cTn id="7" dur="500"/>
                                        <p:tgtEl>
                                          <p:spTgt spid="245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22" name="Object 2">
            <a:extLst>
              <a:ext uri="{FF2B5EF4-FFF2-40B4-BE49-F238E27FC236}">
                <a16:creationId xmlns:a16="http://schemas.microsoft.com/office/drawing/2014/main" id="{A0E06082-5CFC-306D-3A8D-EE719BB3345F}"/>
              </a:ext>
            </a:extLst>
          </p:cNvPr>
          <p:cNvGraphicFramePr>
            <a:graphicFrameLocks noGrp="1" noChangeAspect="1"/>
          </p:cNvGraphicFramePr>
          <p:nvPr>
            <p:ph/>
            <p:extLst>
              <p:ext uri="{D42A27DB-BD31-4B8C-83A1-F6EECF244321}">
                <p14:modId xmlns:p14="http://schemas.microsoft.com/office/powerpoint/2010/main" val="3417109588"/>
              </p:ext>
            </p:extLst>
          </p:nvPr>
        </p:nvGraphicFramePr>
        <p:xfrm>
          <a:off x="969380" y="657225"/>
          <a:ext cx="7629881" cy="3343275"/>
        </p:xfrm>
        <a:graphic>
          <a:graphicData uri="http://schemas.openxmlformats.org/presentationml/2006/ole">
            <mc:AlternateContent xmlns:mc="http://schemas.openxmlformats.org/markup-compatibility/2006">
              <mc:Choice xmlns:v="urn:schemas-microsoft-com:vml" Requires="v">
                <p:oleObj name="Bit Eşlem Resmi" r:id="rId3" imgW="6985000" imgH="3060700" progId="Paint.Picture">
                  <p:embed/>
                </p:oleObj>
              </mc:Choice>
              <mc:Fallback>
                <p:oleObj name="Bit Eşlem Resmi" r:id="rId3" imgW="6985000" imgH="3060700" progId="Paint.Picture">
                  <p:embed/>
                  <p:pic>
                    <p:nvPicPr>
                      <p:cNvPr id="133122" name="Object 2">
                        <a:extLst>
                          <a:ext uri="{FF2B5EF4-FFF2-40B4-BE49-F238E27FC236}">
                            <a16:creationId xmlns:a16="http://schemas.microsoft.com/office/drawing/2014/main" id="{A0E06082-5CFC-306D-3A8D-EE719BB33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380" y="657225"/>
                        <a:ext cx="7629881" cy="3343275"/>
                      </a:xfrm>
                      <a:prstGeom prst="rect">
                        <a:avLst/>
                      </a:prstGeom>
                      <a:noFill/>
                      <a:ln>
                        <a:noFill/>
                      </a:ln>
                      <a:effectLst/>
                    </p:spPr>
                  </p:pic>
                </p:oleObj>
              </mc:Fallback>
            </mc:AlternateContent>
          </a:graphicData>
        </a:graphic>
      </p:graphicFrame>
      <p:sp>
        <p:nvSpPr>
          <p:cNvPr id="246788" name="Text Box 4">
            <a:extLst>
              <a:ext uri="{FF2B5EF4-FFF2-40B4-BE49-F238E27FC236}">
                <a16:creationId xmlns:a16="http://schemas.microsoft.com/office/drawing/2014/main" id="{F12AE20B-0FE2-A8AA-A0BB-5CEC13A0B76B}"/>
              </a:ext>
            </a:extLst>
          </p:cNvPr>
          <p:cNvSpPr txBox="1">
            <a:spLocks noChangeArrowheads="1"/>
          </p:cNvSpPr>
          <p:nvPr/>
        </p:nvSpPr>
        <p:spPr bwMode="auto">
          <a:xfrm>
            <a:off x="3259782" y="4533900"/>
            <a:ext cx="26244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tr-TR" altLang="tr-TR" sz="1500" b="1" u="sng" dirty="0" err="1"/>
              <a:t>Edge</a:t>
            </a:r>
            <a:r>
              <a:rPr lang="tr-TR" altLang="tr-TR" sz="1500" b="1" u="sng" dirty="0"/>
              <a:t>		u		t </a:t>
            </a:r>
            <a:r>
              <a:rPr lang="tr-TR" altLang="tr-TR" sz="1500" b="1" dirty="0"/>
              <a:t>         </a:t>
            </a:r>
          </a:p>
          <a:p>
            <a:r>
              <a:rPr lang="tr-TR" altLang="tr-TR" sz="1500" dirty="0"/>
              <a:t>0		0.3846	0.2308</a:t>
            </a:r>
          </a:p>
          <a:p>
            <a:r>
              <a:rPr lang="tr-TR" altLang="tr-TR" sz="1500" dirty="0"/>
              <a:t>1		-0.727	-0.2727</a:t>
            </a:r>
          </a:p>
          <a:p>
            <a:r>
              <a:rPr lang="tr-TR" altLang="tr-TR" sz="1500" dirty="0"/>
              <a:t>2		0.9048	0.7142</a:t>
            </a:r>
          </a:p>
          <a:p>
            <a:r>
              <a:rPr lang="tr-TR" altLang="tr-TR" sz="1500" dirty="0"/>
              <a:t>3		0.4		0.6</a:t>
            </a:r>
          </a:p>
          <a:p>
            <a:r>
              <a:rPr lang="tr-TR" altLang="tr-TR" sz="1500" dirty="0"/>
              <a:t>4		0.375		0.375</a:t>
            </a:r>
          </a:p>
        </p:txBody>
      </p:sp>
      <p:sp>
        <p:nvSpPr>
          <p:cNvPr id="246789" name="Rectangle 5">
            <a:extLst>
              <a:ext uri="{FF2B5EF4-FFF2-40B4-BE49-F238E27FC236}">
                <a16:creationId xmlns:a16="http://schemas.microsoft.com/office/drawing/2014/main" id="{D3A270D9-FDFB-3EC3-D3CA-09BA8C5306FB}"/>
              </a:ext>
            </a:extLst>
          </p:cNvPr>
          <p:cNvSpPr>
            <a:spLocks noChangeArrowheads="1"/>
          </p:cNvSpPr>
          <p:nvPr/>
        </p:nvSpPr>
        <p:spPr bwMode="auto">
          <a:xfrm>
            <a:off x="2817018" y="4607481"/>
            <a:ext cx="3509963" cy="140374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tr-TR" altLang="tr-TR"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6788"/>
                                        </p:tgtEl>
                                        <p:attrNameLst>
                                          <p:attrName>style.visibility</p:attrName>
                                        </p:attrNameLst>
                                      </p:cBhvr>
                                      <p:to>
                                        <p:strVal val="visible"/>
                                      </p:to>
                                    </p:set>
                                    <p:animEffect transition="in" filter="box(in)">
                                      <p:cBhvr>
                                        <p:cTn id="7" dur="500"/>
                                        <p:tgtEl>
                                          <p:spTgt spid="246788"/>
                                        </p:tgtEl>
                                      </p:cBhvr>
                                    </p:animEffect>
                                  </p:childTnLst>
                                </p:cTn>
                              </p:par>
                              <p:par>
                                <p:cTn id="8" presetID="4" presetClass="entr" presetSubtype="16" fill="hold" nodeType="withEffect">
                                  <p:stCondLst>
                                    <p:cond delay="0"/>
                                  </p:stCondLst>
                                  <p:childTnLst>
                                    <p:set>
                                      <p:cBhvr>
                                        <p:cTn id="9" dur="1" fill="hold">
                                          <p:stCondLst>
                                            <p:cond delay="0"/>
                                          </p:stCondLst>
                                        </p:cTn>
                                        <p:tgtEl>
                                          <p:spTgt spid="246789"/>
                                        </p:tgtEl>
                                        <p:attrNameLst>
                                          <p:attrName>style.visibility</p:attrName>
                                        </p:attrNameLst>
                                      </p:cBhvr>
                                      <p:to>
                                        <p:strVal val="visible"/>
                                      </p:to>
                                    </p:set>
                                    <p:animEffect transition="in" filter="box(in)">
                                      <p:cBhvr>
                                        <p:cTn id="10" dur="500"/>
                                        <p:tgtEl>
                                          <p:spTgt spid="246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8" grpId="0"/>
      <p:bldP spid="24678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E2AC53C-3DCB-6783-E3C4-65F733C33A9D}"/>
              </a:ext>
            </a:extLst>
          </p:cNvPr>
          <p:cNvSpPr>
            <a:spLocks noGrp="1" noChangeArrowheads="1"/>
          </p:cNvSpPr>
          <p:nvPr>
            <p:ph type="title"/>
          </p:nvPr>
        </p:nvSpPr>
        <p:spPr/>
        <p:txBody>
          <a:bodyPr/>
          <a:lstStyle/>
          <a:p>
            <a:r>
              <a:rPr lang="en-US" altLang="tr-TR"/>
              <a:t>Vectors Lack Position</a:t>
            </a:r>
          </a:p>
        </p:txBody>
      </p:sp>
      <p:sp>
        <p:nvSpPr>
          <p:cNvPr id="24579" name="Rectangle 3">
            <a:extLst>
              <a:ext uri="{FF2B5EF4-FFF2-40B4-BE49-F238E27FC236}">
                <a16:creationId xmlns:a16="http://schemas.microsoft.com/office/drawing/2014/main" id="{B5322935-6EFF-FEFD-13A5-6D4A6AD0C8F4}"/>
              </a:ext>
            </a:extLst>
          </p:cNvPr>
          <p:cNvSpPr>
            <a:spLocks noGrp="1" noChangeArrowheads="1"/>
          </p:cNvSpPr>
          <p:nvPr>
            <p:ph type="body" idx="1"/>
          </p:nvPr>
        </p:nvSpPr>
        <p:spPr>
          <a:xfrm>
            <a:off x="685800" y="1143000"/>
            <a:ext cx="7772400" cy="4724400"/>
          </a:xfrm>
        </p:spPr>
        <p:txBody>
          <a:bodyPr/>
          <a:lstStyle/>
          <a:p>
            <a:r>
              <a:rPr lang="en-US" altLang="tr-TR" sz="2400"/>
              <a:t>These vectors are identical</a:t>
            </a:r>
          </a:p>
          <a:p>
            <a:pPr lvl="1"/>
            <a:r>
              <a:rPr lang="en-US" altLang="tr-TR" sz="2200">
                <a:ea typeface="ＭＳ Ｐゴシック" panose="020B0600070205080204" pitchFamily="34" charset="-128"/>
              </a:rPr>
              <a:t>Same length and magnitude</a:t>
            </a:r>
          </a:p>
          <a:p>
            <a:pPr lvl="1"/>
            <a:endParaRPr lang="en-US" altLang="tr-TR" sz="2200">
              <a:ea typeface="ＭＳ Ｐゴシック" panose="020B0600070205080204" pitchFamily="34" charset="-128"/>
            </a:endParaRPr>
          </a:p>
          <a:p>
            <a:pPr lvl="1"/>
            <a:endParaRPr lang="en-US" altLang="tr-TR" sz="2200">
              <a:ea typeface="ＭＳ Ｐゴシック" panose="020B0600070205080204" pitchFamily="34" charset="-128"/>
            </a:endParaRPr>
          </a:p>
          <a:p>
            <a:pPr lvl="1"/>
            <a:endParaRPr lang="en-US" altLang="tr-TR" sz="2200">
              <a:ea typeface="ＭＳ Ｐゴシック" panose="020B0600070205080204" pitchFamily="34" charset="-128"/>
            </a:endParaRPr>
          </a:p>
          <a:p>
            <a:pPr lvl="1"/>
            <a:endParaRPr lang="en-US" altLang="tr-TR" sz="2200">
              <a:ea typeface="ＭＳ Ｐゴシック" panose="020B0600070205080204" pitchFamily="34" charset="-128"/>
            </a:endParaRPr>
          </a:p>
          <a:p>
            <a:pPr lvl="1"/>
            <a:endParaRPr lang="en-US" altLang="tr-TR" sz="2200">
              <a:ea typeface="ＭＳ Ｐゴシック" panose="020B0600070205080204" pitchFamily="34" charset="-128"/>
            </a:endParaRPr>
          </a:p>
          <a:p>
            <a:pPr lvl="1"/>
            <a:endParaRPr lang="en-US" altLang="tr-TR" sz="2200">
              <a:ea typeface="ＭＳ Ｐゴシック" panose="020B0600070205080204" pitchFamily="34" charset="-128"/>
            </a:endParaRPr>
          </a:p>
          <a:p>
            <a:pPr lvl="1"/>
            <a:endParaRPr lang="en-US" altLang="tr-TR" sz="2200">
              <a:ea typeface="ＭＳ Ｐゴシック" panose="020B0600070205080204" pitchFamily="34" charset="-128"/>
            </a:endParaRPr>
          </a:p>
          <a:p>
            <a:r>
              <a:rPr lang="en-US" altLang="tr-TR" sz="2400"/>
              <a:t>Vectors spaces insufficient for geometry</a:t>
            </a:r>
          </a:p>
          <a:p>
            <a:pPr lvl="1"/>
            <a:r>
              <a:rPr lang="en-US" altLang="tr-TR" sz="2200">
                <a:ea typeface="ＭＳ Ｐゴシック" panose="020B0600070205080204" pitchFamily="34" charset="-128"/>
              </a:rPr>
              <a:t>Need points</a:t>
            </a:r>
          </a:p>
        </p:txBody>
      </p:sp>
      <p:pic>
        <p:nvPicPr>
          <p:cNvPr id="24580" name="Picture 4" descr="AN04F02">
            <a:extLst>
              <a:ext uri="{FF2B5EF4-FFF2-40B4-BE49-F238E27FC236}">
                <a16:creationId xmlns:a16="http://schemas.microsoft.com/office/drawing/2014/main" id="{D55E03CE-A514-0158-C45F-D8D943A06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209800"/>
            <a:ext cx="23177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25C85B8E-DED0-9FEB-DCD5-711E90BCEFA8}"/>
              </a:ext>
            </a:extLst>
          </p:cNvPr>
          <p:cNvSpPr>
            <a:spLocks noGrp="1" noChangeArrowheads="1"/>
          </p:cNvSpPr>
          <p:nvPr>
            <p:ph type="title"/>
          </p:nvPr>
        </p:nvSpPr>
        <p:spPr/>
        <p:txBody>
          <a:bodyPr/>
          <a:lstStyle/>
          <a:p>
            <a:r>
              <a:rPr lang="en-US" altLang="tr-TR">
                <a:effectLst>
                  <a:outerShdw blurRad="38100" dist="38100" dir="2700000" algn="tl">
                    <a:srgbClr val="000000"/>
                  </a:outerShdw>
                </a:effectLst>
              </a:rPr>
              <a:t>Points</a:t>
            </a:r>
          </a:p>
        </p:txBody>
      </p:sp>
      <p:sp>
        <p:nvSpPr>
          <p:cNvPr id="25603" name="Rectangle 3">
            <a:extLst>
              <a:ext uri="{FF2B5EF4-FFF2-40B4-BE49-F238E27FC236}">
                <a16:creationId xmlns:a16="http://schemas.microsoft.com/office/drawing/2014/main" id="{1711A9E8-9E8B-A3FA-D767-1F2E59E79836}"/>
              </a:ext>
            </a:extLst>
          </p:cNvPr>
          <p:cNvSpPr>
            <a:spLocks noGrp="1" noChangeArrowheads="1"/>
          </p:cNvSpPr>
          <p:nvPr>
            <p:ph type="body" idx="1"/>
          </p:nvPr>
        </p:nvSpPr>
        <p:spPr>
          <a:xfrm>
            <a:off x="685800" y="1219200"/>
            <a:ext cx="7772400" cy="4724400"/>
          </a:xfrm>
        </p:spPr>
        <p:txBody>
          <a:bodyPr/>
          <a:lstStyle/>
          <a:p>
            <a:r>
              <a:rPr lang="en-US" altLang="tr-TR" sz="2400"/>
              <a:t>Location in space</a:t>
            </a:r>
          </a:p>
          <a:p>
            <a:r>
              <a:rPr lang="en-US" altLang="tr-TR" sz="2400"/>
              <a:t>Operations allowed between points and vectors</a:t>
            </a:r>
          </a:p>
          <a:p>
            <a:pPr lvl="1"/>
            <a:r>
              <a:rPr lang="en-US" altLang="tr-TR" sz="2200">
                <a:ea typeface="ＭＳ Ｐゴシック" panose="020B0600070205080204" pitchFamily="34" charset="-128"/>
              </a:rPr>
              <a:t>Point-point subtraction yields a vector</a:t>
            </a:r>
          </a:p>
          <a:p>
            <a:pPr lvl="1"/>
            <a:r>
              <a:rPr lang="en-US" altLang="tr-TR" sz="2200">
                <a:ea typeface="ＭＳ Ｐゴシック" panose="020B0600070205080204" pitchFamily="34" charset="-128"/>
              </a:rPr>
              <a:t>Equivalent to point-vector addition</a:t>
            </a:r>
            <a:r>
              <a:rPr lang="en-US" altLang="tr-TR">
                <a:ea typeface="ＭＳ Ｐゴシック" panose="020B0600070205080204" pitchFamily="34" charset="-128"/>
              </a:rPr>
              <a:t> </a:t>
            </a:r>
          </a:p>
        </p:txBody>
      </p:sp>
      <p:pic>
        <p:nvPicPr>
          <p:cNvPr id="25604" name="Picture 4" descr="AN04F05">
            <a:extLst>
              <a:ext uri="{FF2B5EF4-FFF2-40B4-BE49-F238E27FC236}">
                <a16:creationId xmlns:a16="http://schemas.microsoft.com/office/drawing/2014/main" id="{1B6248E8-D09C-0F64-8056-D96BCA9C8F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652043"/>
            <a:ext cx="327660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5">
            <a:extLst>
              <a:ext uri="{FF2B5EF4-FFF2-40B4-BE49-F238E27FC236}">
                <a16:creationId xmlns:a16="http://schemas.microsoft.com/office/drawing/2014/main" id="{7265A7DB-1755-5DC0-3C35-7B70183AD52B}"/>
              </a:ext>
            </a:extLst>
          </p:cNvPr>
          <p:cNvSpPr txBox="1">
            <a:spLocks noChangeArrowheads="1"/>
          </p:cNvSpPr>
          <p:nvPr/>
        </p:nvSpPr>
        <p:spPr bwMode="auto">
          <a:xfrm>
            <a:off x="5410200" y="5181600"/>
            <a:ext cx="1052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P=</a:t>
            </a:r>
            <a:r>
              <a:rPr lang="en-US" altLang="tr-TR" i="1"/>
              <a:t>v</a:t>
            </a:r>
            <a:r>
              <a:rPr lang="en-US" altLang="tr-TR"/>
              <a:t>+Q</a:t>
            </a:r>
          </a:p>
        </p:txBody>
      </p:sp>
      <p:sp>
        <p:nvSpPr>
          <p:cNvPr id="25606" name="Text Box 6">
            <a:extLst>
              <a:ext uri="{FF2B5EF4-FFF2-40B4-BE49-F238E27FC236}">
                <a16:creationId xmlns:a16="http://schemas.microsoft.com/office/drawing/2014/main" id="{C9C060E1-4469-59E4-294E-31D870507E6B}"/>
              </a:ext>
            </a:extLst>
          </p:cNvPr>
          <p:cNvSpPr txBox="1">
            <a:spLocks noChangeArrowheads="1"/>
          </p:cNvSpPr>
          <p:nvPr/>
        </p:nvSpPr>
        <p:spPr bwMode="auto">
          <a:xfrm>
            <a:off x="5326063" y="4343400"/>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i="1"/>
              <a:t>v</a:t>
            </a:r>
            <a:r>
              <a:rPr lang="en-US" altLang="tr-TR"/>
              <a:t>=P-QS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3">
            <a:extLst>
              <a:ext uri="{FF2B5EF4-FFF2-40B4-BE49-F238E27FC236}">
                <a16:creationId xmlns:a16="http://schemas.microsoft.com/office/drawing/2014/main" id="{8657370C-FDB4-30F9-4C6F-F1CDF84BF219}"/>
              </a:ext>
            </a:extLst>
          </p:cNvPr>
          <p:cNvSpPr>
            <a:spLocks noGrp="1" noChangeArrowheads="1"/>
          </p:cNvSpPr>
          <p:nvPr>
            <p:ph type="body" idx="1"/>
          </p:nvPr>
        </p:nvSpPr>
        <p:spPr>
          <a:xfrm>
            <a:off x="857250" y="985838"/>
            <a:ext cx="7758113" cy="4657725"/>
          </a:xfrm>
        </p:spPr>
        <p:txBody>
          <a:bodyPr>
            <a:normAutofit/>
          </a:bodyPr>
          <a:lstStyle/>
          <a:p>
            <a:pPr marL="0" indent="0">
              <a:buNone/>
            </a:pPr>
            <a:endParaRPr lang="en-US" altLang="tr-TR" sz="2800" dirty="0">
              <a:latin typeface="Arial" panose="020B0604020202020204" pitchFamily="34" charset="0"/>
              <a:ea typeface="ＭＳ Ｐゴシック" panose="020B0600070205080204" pitchFamily="34" charset="-128"/>
              <a:cs typeface="Arial" panose="020B0604020202020204" pitchFamily="34" charset="0"/>
            </a:endParaRPr>
          </a:p>
          <a:p>
            <a:r>
              <a:rPr lang="en-US" altLang="tr-TR" sz="2800" dirty="0">
                <a:latin typeface="Arial" panose="020B0604020202020204" pitchFamily="34" charset="0"/>
                <a:ea typeface="ＭＳ Ｐゴシック" panose="020B0600070205080204" pitchFamily="34" charset="-128"/>
                <a:cs typeface="Arial" panose="020B0604020202020204" pitchFamily="34" charset="0"/>
              </a:rPr>
              <a:t>The difference of two points (x,y,z,1) and (u,v,w,1) is (x-u, y-v, z-w, 0), which is a vector</a:t>
            </a:r>
          </a:p>
          <a:p>
            <a:pPr>
              <a:buFontTx/>
              <a:buChar char="•"/>
            </a:pPr>
            <a:endParaRPr lang="en-US" altLang="tr-TR" sz="2800" dirty="0">
              <a:latin typeface="Arial" panose="020B0604020202020204" pitchFamily="34" charset="0"/>
              <a:cs typeface="Arial" panose="020B0604020202020204" pitchFamily="34" charset="0"/>
            </a:endParaRPr>
          </a:p>
          <a:p>
            <a:pPr>
              <a:buFontTx/>
              <a:buChar char="•"/>
            </a:pPr>
            <a:r>
              <a:rPr lang="en-US" altLang="tr-TR" sz="2800" dirty="0">
                <a:latin typeface="Arial" panose="020B0604020202020204" pitchFamily="34" charset="0"/>
                <a:cs typeface="Arial" panose="020B0604020202020204" pitchFamily="34" charset="0"/>
              </a:rPr>
              <a:t>The sum of a point (x, y, z, 1) and a vector (d, e, f, 0) is (x + d, y + e, z + f, 1), another point</a:t>
            </a:r>
          </a:p>
        </p:txBody>
      </p:sp>
      <p:sp>
        <p:nvSpPr>
          <p:cNvPr id="30723" name="Rectangle 6">
            <a:extLst>
              <a:ext uri="{FF2B5EF4-FFF2-40B4-BE49-F238E27FC236}">
                <a16:creationId xmlns:a16="http://schemas.microsoft.com/office/drawing/2014/main" id="{A3E8C9B3-FDE5-E736-B2B8-422813D892B0}"/>
              </a:ext>
            </a:extLst>
          </p:cNvPr>
          <p:cNvSpPr>
            <a:spLocks noChangeArrowheads="1"/>
          </p:cNvSpPr>
          <p:nvPr/>
        </p:nvSpPr>
        <p:spPr bwMode="auto">
          <a:xfrm>
            <a:off x="1601391" y="2672954"/>
            <a:ext cx="58293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190500" indent="-190500">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buFontTx/>
              <a:buChar char="•"/>
            </a:pPr>
            <a:endParaRPr lang="tr-TR" altLang="tr-TR" sz="1800">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Coordinate Systems</a:t>
            </a:r>
          </a:p>
        </p:txBody>
      </p:sp>
      <p:sp>
        <p:nvSpPr>
          <p:cNvPr id="3" name="Content Placeholder 2"/>
          <p:cNvSpPr>
            <a:spLocks noGrp="1"/>
          </p:cNvSpPr>
          <p:nvPr>
            <p:ph idx="1"/>
          </p:nvPr>
        </p:nvSpPr>
        <p:spPr/>
        <p:txBody>
          <a:bodyPr/>
          <a:lstStyle/>
          <a:p>
            <a:r>
              <a:rPr dirty="0"/>
              <a:t>World, View, Screen</a:t>
            </a:r>
            <a:endParaRPr lang="tr-TR" dirty="0"/>
          </a:p>
          <a:p>
            <a:r>
              <a:rPr lang="tr-TR" dirty="0"/>
              <a:t>World </a:t>
            </a:r>
            <a:r>
              <a:rPr lang="tr-TR" dirty="0" err="1"/>
              <a:t>coords</a:t>
            </a:r>
            <a:r>
              <a:rPr lang="tr-TR" dirty="0"/>
              <a:t> </a:t>
            </a:r>
            <a:r>
              <a:rPr lang="tr-TR" dirty="0" err="1"/>
              <a:t>are</a:t>
            </a:r>
            <a:r>
              <a:rPr lang="tr-TR" dirty="0"/>
              <a:t> </a:t>
            </a:r>
            <a:r>
              <a:rPr lang="tr-TR" dirty="0" err="1"/>
              <a:t>scene-independent</a:t>
            </a:r>
            <a:r>
              <a:rPr lang="tr-TR" dirty="0"/>
              <a:t>; </a:t>
            </a:r>
          </a:p>
          <a:p>
            <a:r>
              <a:rPr lang="tr-TR" dirty="0" err="1"/>
              <a:t>View</a:t>
            </a:r>
            <a:r>
              <a:rPr lang="tr-TR" dirty="0"/>
              <a:t> </a:t>
            </a:r>
            <a:r>
              <a:rPr lang="tr-TR" dirty="0" err="1"/>
              <a:t>coords</a:t>
            </a:r>
            <a:r>
              <a:rPr lang="tr-TR" dirty="0"/>
              <a:t> </a:t>
            </a:r>
            <a:r>
              <a:rPr lang="tr-TR" dirty="0" err="1"/>
              <a:t>are</a:t>
            </a:r>
            <a:r>
              <a:rPr lang="tr-TR" dirty="0"/>
              <a:t> </a:t>
            </a:r>
            <a:r>
              <a:rPr lang="tr-TR" dirty="0" err="1"/>
              <a:t>camera-relative</a:t>
            </a:r>
            <a:r>
              <a:rPr lang="tr-TR" dirty="0"/>
              <a:t>; </a:t>
            </a:r>
          </a:p>
          <a:p>
            <a:r>
              <a:rPr lang="tr-TR" dirty="0" err="1"/>
              <a:t>Screen</a:t>
            </a:r>
            <a:r>
              <a:rPr lang="tr-TR" dirty="0"/>
              <a:t> </a:t>
            </a:r>
            <a:r>
              <a:rPr lang="tr-TR" dirty="0" err="1"/>
              <a:t>coords</a:t>
            </a:r>
            <a:r>
              <a:rPr lang="tr-TR" dirty="0"/>
              <a:t> </a:t>
            </a:r>
            <a:r>
              <a:rPr lang="tr-TR" dirty="0" err="1"/>
              <a:t>are</a:t>
            </a:r>
            <a:r>
              <a:rPr lang="tr-TR" dirty="0"/>
              <a:t> </a:t>
            </a:r>
            <a:r>
              <a:rPr lang="tr-TR" dirty="0" err="1"/>
              <a:t>pixel-based</a:t>
            </a:r>
            <a:r>
              <a:rPr lang="tr-TR" dirty="0"/>
              <a:t>. </a:t>
            </a:r>
          </a:p>
          <a:p>
            <a:r>
              <a:rPr lang="tr-TR" dirty="0" err="1"/>
              <a:t>This</a:t>
            </a:r>
            <a:r>
              <a:rPr lang="tr-TR" dirty="0"/>
              <a:t> </a:t>
            </a:r>
            <a:r>
              <a:rPr lang="tr-TR" dirty="0" err="1"/>
              <a:t>pipeline</a:t>
            </a:r>
            <a:r>
              <a:rPr lang="tr-TR" dirty="0"/>
              <a:t> </a:t>
            </a:r>
            <a:r>
              <a:rPr lang="tr-TR" dirty="0" err="1"/>
              <a:t>ensures</a:t>
            </a:r>
            <a:r>
              <a:rPr lang="tr-TR" dirty="0"/>
              <a:t> </a:t>
            </a:r>
            <a:r>
              <a:rPr lang="tr-TR" dirty="0" err="1"/>
              <a:t>flexible</a:t>
            </a:r>
            <a:r>
              <a:rPr lang="tr-TR" dirty="0"/>
              <a:t> </a:t>
            </a:r>
            <a:r>
              <a:rPr lang="tr-TR" dirty="0" err="1"/>
              <a:t>rendering</a:t>
            </a:r>
            <a:r>
              <a:rPr lang="tr-TR" dirty="0"/>
              <a:t> </a:t>
            </a:r>
            <a:r>
              <a:rPr lang="tr-TR" dirty="0" err="1"/>
              <a:t>across</a:t>
            </a:r>
            <a:r>
              <a:rPr lang="tr-TR" dirty="0"/>
              <a:t> </a:t>
            </a:r>
            <a:r>
              <a:rPr lang="tr-TR" dirty="0" err="1"/>
              <a:t>devices</a:t>
            </a:r>
            <a:r>
              <a:rPr lang="tr-TR" dirty="0"/>
              <a:t>.</a:t>
            </a:r>
          </a:p>
          <a:p>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206" name="Rectangle 136205">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94" name="Rectangle 2">
            <a:extLst>
              <a:ext uri="{FF2B5EF4-FFF2-40B4-BE49-F238E27FC236}">
                <a16:creationId xmlns:a16="http://schemas.microsoft.com/office/drawing/2014/main" id="{2FC7D0A0-111E-DD10-0FE2-DAD4CA2755C4}"/>
              </a:ext>
            </a:extLst>
          </p:cNvPr>
          <p:cNvSpPr>
            <a:spLocks noGrp="1" noChangeArrowheads="1"/>
          </p:cNvSpPr>
          <p:nvPr>
            <p:ph type="title"/>
          </p:nvPr>
        </p:nvSpPr>
        <p:spPr>
          <a:xfrm>
            <a:off x="628650" y="668377"/>
            <a:ext cx="7886700" cy="1325563"/>
          </a:xfrm>
        </p:spPr>
        <p:txBody>
          <a:bodyPr vert="horz" lIns="91440" tIns="45720" rIns="91440" bIns="45720" rtlCol="0" anchor="ctr">
            <a:normAutofit/>
          </a:bodyPr>
          <a:lstStyle/>
          <a:p>
            <a:pPr algn="l" defTabSz="914400">
              <a:lnSpc>
                <a:spcPct val="90000"/>
              </a:lnSpc>
              <a:defRPr/>
            </a:pPr>
            <a:r>
              <a:rPr lang="en-US" altLang="tr-TR" kern="1200">
                <a:solidFill>
                  <a:schemeClr val="tx1"/>
                </a:solidFill>
                <a:effectLst>
                  <a:outerShdw blurRad="38100" dist="38100" dir="2700000" algn="tl">
                    <a:srgbClr val="000000"/>
                  </a:outerShdw>
                </a:effectLst>
                <a:latin typeface="+mj-lt"/>
                <a:ea typeface="+mj-ea"/>
                <a:cs typeface="+mj-cs"/>
              </a:rPr>
              <a:t>Coordinate Systems</a:t>
            </a:r>
          </a:p>
        </p:txBody>
      </p:sp>
      <p:sp>
        <p:nvSpPr>
          <p:cNvPr id="12290" name="Rectangle 3">
            <a:extLst>
              <a:ext uri="{FF2B5EF4-FFF2-40B4-BE49-F238E27FC236}">
                <a16:creationId xmlns:a16="http://schemas.microsoft.com/office/drawing/2014/main" id="{D946B427-95F9-2720-7CD1-022AEA4C5611}"/>
              </a:ext>
            </a:extLst>
          </p:cNvPr>
          <p:cNvSpPr>
            <a:spLocks noGrp="1" noChangeArrowheads="1"/>
          </p:cNvSpPr>
          <p:nvPr>
            <p:ph type="body" idx="1"/>
          </p:nvPr>
        </p:nvSpPr>
        <p:spPr>
          <a:xfrm>
            <a:off x="628650" y="2177456"/>
            <a:ext cx="3823335" cy="3795748"/>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altLang="tr-TR" sz="2100"/>
              <a:t>Consider a basis </a:t>
            </a:r>
            <a:r>
              <a:rPr lang="en-US" altLang="tr-TR" sz="2100" i="1"/>
              <a:t>v</a:t>
            </a:r>
            <a:r>
              <a:rPr lang="en-US" altLang="tr-TR" sz="2100" baseline="-25000"/>
              <a:t>1</a:t>
            </a:r>
            <a:r>
              <a:rPr lang="en-US" altLang="tr-TR" sz="2100"/>
              <a:t>, </a:t>
            </a:r>
            <a:r>
              <a:rPr lang="en-US" altLang="tr-TR" sz="2100" i="1"/>
              <a:t>v</a:t>
            </a:r>
            <a:r>
              <a:rPr lang="en-US" altLang="tr-TR" sz="2100" baseline="-25000"/>
              <a:t>2</a:t>
            </a:r>
            <a:r>
              <a:rPr lang="en-US" altLang="tr-TR" sz="2100"/>
              <a:t>,…., </a:t>
            </a:r>
            <a:r>
              <a:rPr lang="en-US" altLang="tr-TR" sz="2100" i="1"/>
              <a:t>v</a:t>
            </a:r>
            <a:r>
              <a:rPr lang="en-US" altLang="tr-TR" sz="2100" baseline="-25000"/>
              <a:t>n</a:t>
            </a:r>
          </a:p>
          <a:p>
            <a:pPr indent="-228600" defTabSz="914400">
              <a:lnSpc>
                <a:spcPct val="90000"/>
              </a:lnSpc>
              <a:buFont typeface="Arial" panose="020B0604020202020204" pitchFamily="34" charset="0"/>
              <a:buChar char="•"/>
            </a:pPr>
            <a:r>
              <a:rPr lang="en-US" altLang="tr-TR" sz="2100"/>
              <a:t>A vector is written </a:t>
            </a:r>
            <a:r>
              <a:rPr lang="en-US" altLang="tr-TR" sz="2100" i="1"/>
              <a:t>v=</a:t>
            </a:r>
            <a:r>
              <a:rPr lang="en-US" altLang="tr-TR" sz="2100"/>
              <a:t>a</a:t>
            </a:r>
            <a:r>
              <a:rPr lang="en-US" altLang="tr-TR" sz="2100" baseline="-25000"/>
              <a:t>1</a:t>
            </a:r>
            <a:r>
              <a:rPr lang="en-US" altLang="tr-TR" sz="2100" i="1"/>
              <a:t>v</a:t>
            </a:r>
            <a:r>
              <a:rPr lang="en-US" altLang="tr-TR" sz="2100" baseline="-25000"/>
              <a:t>1</a:t>
            </a:r>
            <a:r>
              <a:rPr lang="en-US" altLang="tr-TR" sz="2100" i="1"/>
              <a:t>+ </a:t>
            </a:r>
            <a:r>
              <a:rPr lang="en-US" altLang="tr-TR" sz="2100"/>
              <a:t>a</a:t>
            </a:r>
            <a:r>
              <a:rPr lang="en-US" altLang="tr-TR" sz="2100" baseline="-25000"/>
              <a:t>2</a:t>
            </a:r>
            <a:r>
              <a:rPr lang="en-US" altLang="tr-TR" sz="2100" i="1"/>
              <a:t>v</a:t>
            </a:r>
            <a:r>
              <a:rPr lang="en-US" altLang="tr-TR" sz="2100" baseline="-25000"/>
              <a:t>2</a:t>
            </a:r>
            <a:r>
              <a:rPr lang="en-US" altLang="tr-TR" sz="2100" i="1"/>
              <a:t> </a:t>
            </a:r>
            <a:r>
              <a:rPr lang="en-US" altLang="tr-TR" sz="2100"/>
              <a:t>+….+a</a:t>
            </a:r>
            <a:r>
              <a:rPr lang="en-US" altLang="tr-TR" sz="2100" baseline="-25000"/>
              <a:t>n</a:t>
            </a:r>
            <a:r>
              <a:rPr lang="en-US" altLang="tr-TR" sz="2100" i="1"/>
              <a:t>v</a:t>
            </a:r>
            <a:r>
              <a:rPr lang="en-US" altLang="tr-TR" sz="2100" baseline="-25000"/>
              <a:t>n</a:t>
            </a:r>
          </a:p>
          <a:p>
            <a:pPr indent="-228600" defTabSz="914400">
              <a:lnSpc>
                <a:spcPct val="90000"/>
              </a:lnSpc>
              <a:buFont typeface="Arial" panose="020B0604020202020204" pitchFamily="34" charset="0"/>
              <a:buChar char="•"/>
            </a:pPr>
            <a:r>
              <a:rPr lang="en-US" altLang="tr-TR" sz="2100"/>
              <a:t>The list of scalars {a</a:t>
            </a:r>
            <a:r>
              <a:rPr lang="en-US" altLang="tr-TR" sz="2100" baseline="-25000"/>
              <a:t>1</a:t>
            </a:r>
            <a:r>
              <a:rPr lang="en-US" altLang="tr-TR" sz="2100" i="1"/>
              <a:t>, </a:t>
            </a:r>
            <a:r>
              <a:rPr lang="en-US" altLang="tr-TR" sz="2100"/>
              <a:t>a</a:t>
            </a:r>
            <a:r>
              <a:rPr lang="en-US" altLang="tr-TR" sz="2100" baseline="-25000"/>
              <a:t>2</a:t>
            </a:r>
            <a:r>
              <a:rPr lang="en-US" altLang="tr-TR" sz="2100" i="1"/>
              <a:t>,</a:t>
            </a:r>
            <a:r>
              <a:rPr lang="en-US" altLang="tr-TR" sz="2100"/>
              <a:t> …. a</a:t>
            </a:r>
            <a:r>
              <a:rPr lang="en-US" altLang="tr-TR" sz="2100" baseline="-25000"/>
              <a:t>n</a:t>
            </a:r>
            <a:r>
              <a:rPr lang="en-US" altLang="tr-TR" sz="2100"/>
              <a:t>}is the </a:t>
            </a:r>
            <a:r>
              <a:rPr lang="en-US" altLang="tr-TR" sz="2100" i="1"/>
              <a:t>representation of v with respect to the given basis</a:t>
            </a:r>
          </a:p>
          <a:p>
            <a:pPr indent="-228600" defTabSz="914400">
              <a:lnSpc>
                <a:spcPct val="90000"/>
              </a:lnSpc>
              <a:buFont typeface="Arial" panose="020B0604020202020204" pitchFamily="34" charset="0"/>
              <a:buChar char="•"/>
            </a:pPr>
            <a:r>
              <a:rPr lang="en-US" altLang="tr-TR" sz="2100"/>
              <a:t>We can write the representation as a row or column array of scalars</a:t>
            </a:r>
            <a:endParaRPr lang="en-US" altLang="tr-TR" sz="2100" baseline="-25000"/>
          </a:p>
        </p:txBody>
      </p:sp>
      <p:sp>
        <p:nvSpPr>
          <p:cNvPr id="12291" name="Text Box 4">
            <a:extLst>
              <a:ext uri="{FF2B5EF4-FFF2-40B4-BE49-F238E27FC236}">
                <a16:creationId xmlns:a16="http://schemas.microsoft.com/office/drawing/2014/main" id="{8C54B382-555E-C53C-29A7-692C42421983}"/>
              </a:ext>
            </a:extLst>
          </p:cNvPr>
          <p:cNvSpPr txBox="1">
            <a:spLocks noChangeArrowheads="1"/>
          </p:cNvSpPr>
          <p:nvPr/>
        </p:nvSpPr>
        <p:spPr bwMode="auto">
          <a:xfrm>
            <a:off x="4692015" y="2177456"/>
            <a:ext cx="3823335" cy="37957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horz" lIns="91440" tIns="45720" rIns="91440" bIns="45720" rtlCol="0" anchorCtr="1">
            <a:norm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indent="-228600" defTabSz="914400">
              <a:lnSpc>
                <a:spcPct val="90000"/>
              </a:lnSpc>
              <a:spcAft>
                <a:spcPts val="600"/>
              </a:spcAft>
              <a:buFont typeface="Arial" panose="020B0604020202020204" pitchFamily="34" charset="0"/>
              <a:buChar char="•"/>
            </a:pPr>
            <a:r>
              <a:rPr lang="en-US" altLang="tr-TR" sz="2100" b="1">
                <a:latin typeface="+mn-lt"/>
                <a:ea typeface="+mn-ea"/>
              </a:rPr>
              <a:t>a</a:t>
            </a:r>
            <a:r>
              <a:rPr lang="en-US" altLang="tr-TR" sz="2100">
                <a:latin typeface="+mn-lt"/>
                <a:ea typeface="+mn-ea"/>
              </a:rPr>
              <a:t>=[a</a:t>
            </a:r>
            <a:r>
              <a:rPr lang="en-US" altLang="tr-TR" sz="2100" baseline="-25000">
                <a:latin typeface="+mn-lt"/>
                <a:ea typeface="+mn-ea"/>
              </a:rPr>
              <a:t>1</a:t>
            </a:r>
            <a:r>
              <a:rPr lang="en-US" altLang="tr-TR" sz="2100" i="1">
                <a:latin typeface="+mn-lt"/>
                <a:ea typeface="+mn-ea"/>
              </a:rPr>
              <a:t>  </a:t>
            </a:r>
            <a:r>
              <a:rPr lang="en-US" altLang="tr-TR" sz="2100">
                <a:latin typeface="+mn-lt"/>
                <a:ea typeface="+mn-ea"/>
              </a:rPr>
              <a:t>a</a:t>
            </a:r>
            <a:r>
              <a:rPr lang="en-US" altLang="tr-TR" sz="2100" baseline="-25000">
                <a:latin typeface="+mn-lt"/>
                <a:ea typeface="+mn-ea"/>
              </a:rPr>
              <a:t>2</a:t>
            </a:r>
            <a:r>
              <a:rPr lang="en-US" altLang="tr-TR" sz="2100" i="1">
                <a:latin typeface="+mn-lt"/>
                <a:ea typeface="+mn-ea"/>
              </a:rPr>
              <a:t> </a:t>
            </a:r>
            <a:r>
              <a:rPr lang="en-US" altLang="tr-TR" sz="2100">
                <a:latin typeface="+mn-lt"/>
                <a:ea typeface="+mn-ea"/>
              </a:rPr>
              <a:t> …. a</a:t>
            </a:r>
            <a:r>
              <a:rPr lang="en-US" altLang="tr-TR" sz="2100" baseline="-25000">
                <a:latin typeface="+mn-lt"/>
                <a:ea typeface="+mn-ea"/>
              </a:rPr>
              <a:t>n</a:t>
            </a:r>
            <a:r>
              <a:rPr lang="en-US" altLang="tr-TR" sz="2100">
                <a:latin typeface="+mn-lt"/>
                <a:ea typeface="+mn-ea"/>
              </a:rPr>
              <a:t>]</a:t>
            </a:r>
            <a:r>
              <a:rPr lang="en-US" altLang="tr-TR" sz="2100" baseline="30000">
                <a:latin typeface="+mn-lt"/>
                <a:ea typeface="+mn-ea"/>
              </a:rPr>
              <a:t>T</a:t>
            </a:r>
            <a:r>
              <a:rPr lang="en-US" altLang="tr-TR" sz="2100">
                <a:latin typeface="+mn-lt"/>
                <a:ea typeface="+mn-ea"/>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A13FB9E4-C78B-CDEF-3B4F-177396ADC3BC}"/>
              </a:ext>
            </a:extLst>
          </p:cNvPr>
          <p:cNvSpPr>
            <a:spLocks noGrp="1" noChangeArrowheads="1"/>
          </p:cNvSpPr>
          <p:nvPr>
            <p:ph type="title"/>
          </p:nvPr>
        </p:nvSpPr>
        <p:spPr/>
        <p:txBody>
          <a:bodyPr/>
          <a:lstStyle/>
          <a:p>
            <a:pPr>
              <a:defRPr/>
            </a:pPr>
            <a:r>
              <a:rPr lang="en-US" altLang="tr-TR" dirty="0">
                <a:effectLst>
                  <a:outerShdw blurRad="38100" dist="38100" dir="2700000" algn="tl">
                    <a:srgbClr val="000000"/>
                  </a:outerShdw>
                </a:effectLst>
                <a:ea typeface="ＭＳ Ｐゴシック" panose="020B0600070205080204" pitchFamily="34" charset="-128"/>
              </a:rPr>
              <a:t>Coordinate Systems</a:t>
            </a:r>
          </a:p>
        </p:txBody>
      </p:sp>
      <p:sp>
        <p:nvSpPr>
          <p:cNvPr id="14338" name="Rectangle 3">
            <a:extLst>
              <a:ext uri="{FF2B5EF4-FFF2-40B4-BE49-F238E27FC236}">
                <a16:creationId xmlns:a16="http://schemas.microsoft.com/office/drawing/2014/main" id="{0F068617-BEE9-C6EF-EE12-5799496F1761}"/>
              </a:ext>
            </a:extLst>
          </p:cNvPr>
          <p:cNvSpPr>
            <a:spLocks noGrp="1" noChangeArrowheads="1"/>
          </p:cNvSpPr>
          <p:nvPr>
            <p:ph type="body" idx="1"/>
          </p:nvPr>
        </p:nvSpPr>
        <p:spPr/>
        <p:txBody>
          <a:bodyPr/>
          <a:lstStyle/>
          <a:p>
            <a:r>
              <a:rPr lang="en-US" altLang="tr-TR" sz="1800">
                <a:ea typeface="ＭＳ Ｐゴシック" panose="020B0600070205080204" pitchFamily="34" charset="-128"/>
              </a:rPr>
              <a:t>Which is correct?</a:t>
            </a:r>
          </a:p>
          <a:p>
            <a:endParaRPr lang="en-US" altLang="tr-TR" sz="1800">
              <a:ea typeface="ＭＳ Ｐゴシック" panose="020B0600070205080204" pitchFamily="34" charset="-128"/>
            </a:endParaRPr>
          </a:p>
          <a:p>
            <a:endParaRPr lang="en-US" altLang="tr-TR">
              <a:ea typeface="ＭＳ Ｐゴシック" panose="020B0600070205080204" pitchFamily="34" charset="-128"/>
            </a:endParaRPr>
          </a:p>
          <a:p>
            <a:endParaRPr lang="en-US" altLang="tr-TR">
              <a:ea typeface="ＭＳ Ｐゴシック" panose="020B0600070205080204" pitchFamily="34" charset="-128"/>
            </a:endParaRPr>
          </a:p>
          <a:p>
            <a:endParaRPr lang="en-US" altLang="tr-TR">
              <a:ea typeface="ＭＳ Ｐゴシック" panose="020B0600070205080204" pitchFamily="34" charset="-128"/>
            </a:endParaRPr>
          </a:p>
          <a:p>
            <a:endParaRPr lang="en-US" altLang="tr-TR">
              <a:ea typeface="ＭＳ Ｐゴシック" panose="020B0600070205080204" pitchFamily="34" charset="-128"/>
            </a:endParaRPr>
          </a:p>
        </p:txBody>
      </p:sp>
      <p:grpSp>
        <p:nvGrpSpPr>
          <p:cNvPr id="14339" name="Group 4">
            <a:extLst>
              <a:ext uri="{FF2B5EF4-FFF2-40B4-BE49-F238E27FC236}">
                <a16:creationId xmlns:a16="http://schemas.microsoft.com/office/drawing/2014/main" id="{4648E7B5-B014-A356-22D7-E4CAF619F759}"/>
              </a:ext>
            </a:extLst>
          </p:cNvPr>
          <p:cNvGrpSpPr>
            <a:grpSpLocks/>
          </p:cNvGrpSpPr>
          <p:nvPr/>
        </p:nvGrpSpPr>
        <p:grpSpPr bwMode="auto">
          <a:xfrm>
            <a:off x="2228850" y="2514600"/>
            <a:ext cx="1485900" cy="1657350"/>
            <a:chOff x="912" y="1680"/>
            <a:chExt cx="1248" cy="1392"/>
          </a:xfrm>
        </p:grpSpPr>
        <p:sp>
          <p:nvSpPr>
            <p:cNvPr id="14348" name="Line 5">
              <a:extLst>
                <a:ext uri="{FF2B5EF4-FFF2-40B4-BE49-F238E27FC236}">
                  <a16:creationId xmlns:a16="http://schemas.microsoft.com/office/drawing/2014/main" id="{84C7E206-68FC-F97B-AFF8-1F41A40171BA}"/>
                </a:ext>
              </a:extLst>
            </p:cNvPr>
            <p:cNvSpPr>
              <a:spLocks noChangeShapeType="1"/>
            </p:cNvSpPr>
            <p:nvPr/>
          </p:nvSpPr>
          <p:spPr bwMode="auto">
            <a:xfrm>
              <a:off x="1296" y="2448"/>
              <a:ext cx="864"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sp>
          <p:nvSpPr>
            <p:cNvPr id="14349" name="Line 6">
              <a:extLst>
                <a:ext uri="{FF2B5EF4-FFF2-40B4-BE49-F238E27FC236}">
                  <a16:creationId xmlns:a16="http://schemas.microsoft.com/office/drawing/2014/main" id="{D9934EB8-FC39-73A1-44C2-CED3954C7139}"/>
                </a:ext>
              </a:extLst>
            </p:cNvPr>
            <p:cNvSpPr>
              <a:spLocks noChangeShapeType="1"/>
            </p:cNvSpPr>
            <p:nvPr/>
          </p:nvSpPr>
          <p:spPr bwMode="auto">
            <a:xfrm flipV="1">
              <a:off x="1296" y="1680"/>
              <a:ext cx="0" cy="768"/>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sp>
          <p:nvSpPr>
            <p:cNvPr id="14350" name="Line 7">
              <a:extLst>
                <a:ext uri="{FF2B5EF4-FFF2-40B4-BE49-F238E27FC236}">
                  <a16:creationId xmlns:a16="http://schemas.microsoft.com/office/drawing/2014/main" id="{B76170F2-EC38-699A-470C-C335312CC3AE}"/>
                </a:ext>
              </a:extLst>
            </p:cNvPr>
            <p:cNvSpPr>
              <a:spLocks noChangeShapeType="1"/>
            </p:cNvSpPr>
            <p:nvPr/>
          </p:nvSpPr>
          <p:spPr bwMode="auto">
            <a:xfrm flipH="1">
              <a:off x="912" y="2448"/>
              <a:ext cx="384" cy="624"/>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grpSp>
      <p:sp>
        <p:nvSpPr>
          <p:cNvPr id="14340" name="Line 8">
            <a:extLst>
              <a:ext uri="{FF2B5EF4-FFF2-40B4-BE49-F238E27FC236}">
                <a16:creationId xmlns:a16="http://schemas.microsoft.com/office/drawing/2014/main" id="{E7E431EF-4CF6-5BCF-692E-51247454C90E}"/>
              </a:ext>
            </a:extLst>
          </p:cNvPr>
          <p:cNvSpPr>
            <a:spLocks noChangeShapeType="1"/>
          </p:cNvSpPr>
          <p:nvPr/>
        </p:nvSpPr>
        <p:spPr bwMode="auto">
          <a:xfrm flipV="1">
            <a:off x="3028950" y="2800350"/>
            <a:ext cx="800100" cy="457200"/>
          </a:xfrm>
          <a:prstGeom prst="line">
            <a:avLst/>
          </a:prstGeom>
          <a:noFill/>
          <a:ln w="28575">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sz="1350"/>
          </a:p>
        </p:txBody>
      </p:sp>
      <p:sp>
        <p:nvSpPr>
          <p:cNvPr id="14341" name="Text Box 9">
            <a:extLst>
              <a:ext uri="{FF2B5EF4-FFF2-40B4-BE49-F238E27FC236}">
                <a16:creationId xmlns:a16="http://schemas.microsoft.com/office/drawing/2014/main" id="{C2136EA3-D74F-FFF1-BE75-87A2B78EA153}"/>
              </a:ext>
            </a:extLst>
          </p:cNvPr>
          <p:cNvSpPr txBox="1">
            <a:spLocks noChangeArrowheads="1"/>
          </p:cNvSpPr>
          <p:nvPr/>
        </p:nvSpPr>
        <p:spPr bwMode="auto">
          <a:xfrm>
            <a:off x="3367087" y="3002756"/>
            <a:ext cx="287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i="1"/>
              <a:t>v</a:t>
            </a:r>
          </a:p>
        </p:txBody>
      </p:sp>
      <p:sp>
        <p:nvSpPr>
          <p:cNvPr id="14342" name="Line 10">
            <a:extLst>
              <a:ext uri="{FF2B5EF4-FFF2-40B4-BE49-F238E27FC236}">
                <a16:creationId xmlns:a16="http://schemas.microsoft.com/office/drawing/2014/main" id="{DFD1495A-2052-CC9F-742A-F3BFF632082E}"/>
              </a:ext>
            </a:extLst>
          </p:cNvPr>
          <p:cNvSpPr>
            <a:spLocks noChangeShapeType="1"/>
          </p:cNvSpPr>
          <p:nvPr/>
        </p:nvSpPr>
        <p:spPr bwMode="auto">
          <a:xfrm>
            <a:off x="5543550" y="3086100"/>
            <a:ext cx="10287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sp>
        <p:nvSpPr>
          <p:cNvPr id="14343" name="Line 11">
            <a:extLst>
              <a:ext uri="{FF2B5EF4-FFF2-40B4-BE49-F238E27FC236}">
                <a16:creationId xmlns:a16="http://schemas.microsoft.com/office/drawing/2014/main" id="{4E7F4A0D-F49D-3B72-D3F3-DBCAC3FF03D3}"/>
              </a:ext>
            </a:extLst>
          </p:cNvPr>
          <p:cNvSpPr>
            <a:spLocks noChangeShapeType="1"/>
          </p:cNvSpPr>
          <p:nvPr/>
        </p:nvSpPr>
        <p:spPr bwMode="auto">
          <a:xfrm flipV="1">
            <a:off x="5372100" y="2457450"/>
            <a:ext cx="0" cy="9144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sp>
        <p:nvSpPr>
          <p:cNvPr id="14344" name="Line 12">
            <a:extLst>
              <a:ext uri="{FF2B5EF4-FFF2-40B4-BE49-F238E27FC236}">
                <a16:creationId xmlns:a16="http://schemas.microsoft.com/office/drawing/2014/main" id="{784C744F-ABBD-4D53-77D3-88F225220EF1}"/>
              </a:ext>
            </a:extLst>
          </p:cNvPr>
          <p:cNvSpPr>
            <a:spLocks noChangeShapeType="1"/>
          </p:cNvSpPr>
          <p:nvPr/>
        </p:nvSpPr>
        <p:spPr bwMode="auto">
          <a:xfrm flipH="1">
            <a:off x="5543550" y="3257550"/>
            <a:ext cx="457200" cy="74295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sp>
        <p:nvSpPr>
          <p:cNvPr id="14345" name="Line 13">
            <a:extLst>
              <a:ext uri="{FF2B5EF4-FFF2-40B4-BE49-F238E27FC236}">
                <a16:creationId xmlns:a16="http://schemas.microsoft.com/office/drawing/2014/main" id="{C43DF6DA-D8D0-830A-421B-DE6A8B65B10B}"/>
              </a:ext>
            </a:extLst>
          </p:cNvPr>
          <p:cNvSpPr>
            <a:spLocks noChangeShapeType="1"/>
          </p:cNvSpPr>
          <p:nvPr/>
        </p:nvSpPr>
        <p:spPr bwMode="auto">
          <a:xfrm flipV="1">
            <a:off x="5029200" y="3314700"/>
            <a:ext cx="800100" cy="457200"/>
          </a:xfrm>
          <a:prstGeom prst="line">
            <a:avLst/>
          </a:prstGeom>
          <a:noFill/>
          <a:ln w="28575">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sz="1350"/>
          </a:p>
        </p:txBody>
      </p:sp>
      <p:sp>
        <p:nvSpPr>
          <p:cNvPr id="14346" name="Text Box 14">
            <a:extLst>
              <a:ext uri="{FF2B5EF4-FFF2-40B4-BE49-F238E27FC236}">
                <a16:creationId xmlns:a16="http://schemas.microsoft.com/office/drawing/2014/main" id="{9BEBF84D-564C-4CA6-B02E-25F3C290CDAC}"/>
              </a:ext>
            </a:extLst>
          </p:cNvPr>
          <p:cNvSpPr txBox="1">
            <a:spLocks noChangeArrowheads="1"/>
          </p:cNvSpPr>
          <p:nvPr/>
        </p:nvSpPr>
        <p:spPr bwMode="auto">
          <a:xfrm>
            <a:off x="5029200" y="3371850"/>
            <a:ext cx="287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i="1"/>
              <a:t>v</a:t>
            </a:r>
          </a:p>
        </p:txBody>
      </p:sp>
      <p:sp>
        <p:nvSpPr>
          <p:cNvPr id="14347" name="Rectangle 16">
            <a:extLst>
              <a:ext uri="{FF2B5EF4-FFF2-40B4-BE49-F238E27FC236}">
                <a16:creationId xmlns:a16="http://schemas.microsoft.com/office/drawing/2014/main" id="{89020F45-6840-37E3-6BA6-8EC2A69564C9}"/>
              </a:ext>
            </a:extLst>
          </p:cNvPr>
          <p:cNvSpPr>
            <a:spLocks noChangeArrowheads="1"/>
          </p:cNvSpPr>
          <p:nvPr/>
        </p:nvSpPr>
        <p:spPr bwMode="auto">
          <a:xfrm>
            <a:off x="1913335" y="4286251"/>
            <a:ext cx="5240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buFontTx/>
              <a:buChar char="•"/>
            </a:pPr>
            <a:r>
              <a:rPr lang="en-US" altLang="tr-TR" sz="1800">
                <a:latin typeface="Arial" panose="020B0604020202020204" pitchFamily="34" charset="0"/>
              </a:rPr>
              <a:t> Both are because vectors have no fixed location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369" name="Rectangle 143368">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71" name="Rectangle 143370">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62" name="Rectangle 2">
            <a:extLst>
              <a:ext uri="{FF2B5EF4-FFF2-40B4-BE49-F238E27FC236}">
                <a16:creationId xmlns:a16="http://schemas.microsoft.com/office/drawing/2014/main" id="{B198682B-5F15-5F65-5BE1-7B65F64010D8}"/>
              </a:ext>
            </a:extLst>
          </p:cNvPr>
          <p:cNvSpPr>
            <a:spLocks noGrp="1" noChangeArrowheads="1"/>
          </p:cNvSpPr>
          <p:nvPr>
            <p:ph type="title"/>
          </p:nvPr>
        </p:nvSpPr>
        <p:spPr>
          <a:xfrm>
            <a:off x="4570578" y="802955"/>
            <a:ext cx="3733482" cy="1454051"/>
          </a:xfrm>
        </p:spPr>
        <p:txBody>
          <a:bodyPr>
            <a:normAutofit/>
          </a:bodyPr>
          <a:lstStyle/>
          <a:p>
            <a:pPr>
              <a:defRPr/>
            </a:pPr>
            <a:r>
              <a:rPr lang="en-US" altLang="tr-TR" sz="3100">
                <a:solidFill>
                  <a:schemeClr val="tx2"/>
                </a:solidFill>
                <a:ea typeface="ＭＳ Ｐゴシック" panose="020B0600070205080204" pitchFamily="34" charset="-128"/>
              </a:rPr>
              <a:t>Homogeneous coordinates</a:t>
            </a:r>
            <a:endParaRPr lang="en-US" altLang="tr-TR" sz="3100">
              <a:solidFill>
                <a:schemeClr val="tx2"/>
              </a:solidFill>
              <a:effectLst>
                <a:outerShdw blurRad="38100" dist="38100" dir="2700000" algn="tl">
                  <a:srgbClr val="000000"/>
                </a:outerShdw>
              </a:effectLst>
              <a:ea typeface="ＭＳ Ｐゴシック" panose="020B0600070205080204" pitchFamily="34" charset="-128"/>
            </a:endParaRPr>
          </a:p>
        </p:txBody>
      </p:sp>
      <p:pic>
        <p:nvPicPr>
          <p:cNvPr id="143366" name="Graphic 143365" descr="Drawing Compass">
            <a:extLst>
              <a:ext uri="{FF2B5EF4-FFF2-40B4-BE49-F238E27FC236}">
                <a16:creationId xmlns:a16="http://schemas.microsoft.com/office/drawing/2014/main" id="{02332428-4CB0-E70B-11B7-8119424659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534" y="2230670"/>
            <a:ext cx="2746373" cy="2746373"/>
          </a:xfrm>
          <a:prstGeom prst="rect">
            <a:avLst/>
          </a:prstGeom>
        </p:spPr>
      </p:pic>
      <p:sp>
        <p:nvSpPr>
          <p:cNvPr id="24578" name="Rectangle 3">
            <a:extLst>
              <a:ext uri="{FF2B5EF4-FFF2-40B4-BE49-F238E27FC236}">
                <a16:creationId xmlns:a16="http://schemas.microsoft.com/office/drawing/2014/main" id="{33F66340-5D62-18BD-283E-1941DC28D127}"/>
              </a:ext>
            </a:extLst>
          </p:cNvPr>
          <p:cNvSpPr>
            <a:spLocks noGrp="1" noChangeArrowheads="1"/>
          </p:cNvSpPr>
          <p:nvPr>
            <p:ph type="body" idx="1"/>
          </p:nvPr>
        </p:nvSpPr>
        <p:spPr>
          <a:xfrm>
            <a:off x="4567930" y="2421682"/>
            <a:ext cx="3733184" cy="3639289"/>
          </a:xfrm>
        </p:spPr>
        <p:txBody>
          <a:bodyPr anchor="ctr">
            <a:normAutofit/>
          </a:bodyPr>
          <a:lstStyle/>
          <a:p>
            <a:pPr>
              <a:lnSpc>
                <a:spcPct val="90000"/>
              </a:lnSpc>
              <a:buFontTx/>
              <a:buNone/>
            </a:pPr>
            <a:r>
              <a:rPr lang="en-US" altLang="tr-TR" sz="1600">
                <a:solidFill>
                  <a:schemeClr val="tx2"/>
                </a:solidFill>
                <a:ea typeface="ＭＳ Ｐゴシック" panose="020B0600070205080204" pitchFamily="34" charset="-128"/>
              </a:rPr>
              <a:t>The general form of four dimensional homogeneous coordinates is</a:t>
            </a:r>
          </a:p>
          <a:p>
            <a:pPr>
              <a:lnSpc>
                <a:spcPct val="90000"/>
              </a:lnSpc>
              <a:buFontTx/>
              <a:buNone/>
            </a:pPr>
            <a:r>
              <a:rPr lang="en-US" altLang="tr-TR" sz="1600" b="1">
                <a:solidFill>
                  <a:schemeClr val="tx2"/>
                </a:solidFill>
                <a:latin typeface="Times New Roman" panose="02020603050405020304" pitchFamily="18" charset="0"/>
                <a:ea typeface="ＭＳ Ｐゴシック" panose="020B0600070205080204" pitchFamily="34" charset="-128"/>
              </a:rPr>
              <a:t>p</a:t>
            </a:r>
            <a:r>
              <a:rPr lang="en-US" altLang="tr-TR" sz="1600">
                <a:solidFill>
                  <a:schemeClr val="tx2"/>
                </a:solidFill>
                <a:latin typeface="Times New Roman" panose="02020603050405020304" pitchFamily="18" charset="0"/>
                <a:ea typeface="ＭＳ Ｐゴシック" panose="020B0600070205080204" pitchFamily="34" charset="-128"/>
              </a:rPr>
              <a:t>=[x y x w] </a:t>
            </a:r>
            <a:r>
              <a:rPr lang="en-US" altLang="tr-TR" sz="1600" baseline="30000">
                <a:solidFill>
                  <a:schemeClr val="tx2"/>
                </a:solidFill>
                <a:latin typeface="Times New Roman" panose="02020603050405020304" pitchFamily="18" charset="0"/>
                <a:ea typeface="ＭＳ Ｐゴシック" panose="020B0600070205080204" pitchFamily="34" charset="-128"/>
              </a:rPr>
              <a:t>T</a:t>
            </a:r>
          </a:p>
          <a:p>
            <a:pPr>
              <a:lnSpc>
                <a:spcPct val="90000"/>
              </a:lnSpc>
              <a:buFontTx/>
              <a:buNone/>
            </a:pPr>
            <a:r>
              <a:rPr lang="en-US" altLang="tr-TR" sz="1600">
                <a:solidFill>
                  <a:schemeClr val="tx2"/>
                </a:solidFill>
                <a:ea typeface="ＭＳ Ｐゴシック" panose="020B0600070205080204" pitchFamily="34" charset="-128"/>
              </a:rPr>
              <a:t>We return to a three dimensional point (for w</a:t>
            </a:r>
            <a:r>
              <a:rPr lang="en-US" altLang="tr-TR" sz="1600">
                <a:solidFill>
                  <a:schemeClr val="tx2"/>
                </a:solidFill>
                <a:latin typeface="Times New Roman" panose="02020603050405020304" pitchFamily="18" charset="0"/>
                <a:ea typeface="ＭＳ Ｐゴシック" panose="020B0600070205080204" pitchFamily="34" charset="-128"/>
                <a:sym typeface="Symbol" pitchFamily="2" charset="2"/>
              </a:rPr>
              <a:t>0</a:t>
            </a:r>
            <a:r>
              <a:rPr lang="en-US" altLang="tr-TR" sz="1600">
                <a:solidFill>
                  <a:schemeClr val="tx2"/>
                </a:solidFill>
                <a:ea typeface="ＭＳ Ｐゴシック" panose="020B0600070205080204" pitchFamily="34" charset="-128"/>
              </a:rPr>
              <a:t>) by</a:t>
            </a:r>
          </a:p>
          <a:p>
            <a:pPr>
              <a:lnSpc>
                <a:spcPct val="90000"/>
              </a:lnSpc>
              <a:buFontTx/>
              <a:buNone/>
            </a:pPr>
            <a:r>
              <a:rPr lang="en-US" altLang="tr-TR" sz="1600">
                <a:solidFill>
                  <a:schemeClr val="tx2"/>
                </a:solidFill>
                <a:latin typeface="Times New Roman" panose="02020603050405020304" pitchFamily="18" charset="0"/>
                <a:ea typeface="ＭＳ Ｐゴシック" panose="020B0600070205080204" pitchFamily="34" charset="-128"/>
              </a:rPr>
              <a:t>x</a:t>
            </a:r>
            <a:r>
              <a:rPr lang="en-US" altLang="tr-TR" sz="1600">
                <a:solidFill>
                  <a:schemeClr val="tx2"/>
                </a:solidFill>
                <a:ea typeface="ＭＳ Ｐゴシック" panose="020B0600070205080204" pitchFamily="34" charset="-128"/>
                <a:sym typeface="Symbol" pitchFamily="2" charset="2"/>
              </a:rPr>
              <a:t></a:t>
            </a:r>
            <a:r>
              <a:rPr lang="en-US" altLang="tr-TR" sz="1600">
                <a:solidFill>
                  <a:schemeClr val="tx2"/>
                </a:solidFill>
                <a:latin typeface="Times New Roman" panose="02020603050405020304" pitchFamily="18" charset="0"/>
                <a:ea typeface="ＭＳ Ｐゴシック" panose="020B0600070205080204" pitchFamily="34" charset="-128"/>
              </a:rPr>
              <a:t>x/w</a:t>
            </a:r>
          </a:p>
          <a:p>
            <a:pPr>
              <a:lnSpc>
                <a:spcPct val="90000"/>
              </a:lnSpc>
              <a:buFontTx/>
              <a:buNone/>
            </a:pPr>
            <a:r>
              <a:rPr lang="en-US" altLang="tr-TR" sz="1600">
                <a:solidFill>
                  <a:schemeClr val="tx2"/>
                </a:solidFill>
                <a:latin typeface="Times New Roman" panose="02020603050405020304" pitchFamily="18" charset="0"/>
                <a:ea typeface="ＭＳ Ｐゴシック" panose="020B0600070205080204" pitchFamily="34" charset="-128"/>
              </a:rPr>
              <a:t>y</a:t>
            </a:r>
            <a:r>
              <a:rPr lang="en-US" altLang="tr-TR" sz="1600">
                <a:solidFill>
                  <a:schemeClr val="tx2"/>
                </a:solidFill>
                <a:ea typeface="ＭＳ Ｐゴシック" panose="020B0600070205080204" pitchFamily="34" charset="-128"/>
                <a:sym typeface="Symbol" pitchFamily="2" charset="2"/>
              </a:rPr>
              <a:t></a:t>
            </a:r>
            <a:r>
              <a:rPr lang="en-US" altLang="tr-TR" sz="1600">
                <a:solidFill>
                  <a:schemeClr val="tx2"/>
                </a:solidFill>
                <a:latin typeface="Times New Roman" panose="02020603050405020304" pitchFamily="18" charset="0"/>
                <a:ea typeface="ＭＳ Ｐゴシック" panose="020B0600070205080204" pitchFamily="34" charset="-128"/>
              </a:rPr>
              <a:t>y/w</a:t>
            </a:r>
          </a:p>
          <a:p>
            <a:pPr>
              <a:lnSpc>
                <a:spcPct val="90000"/>
              </a:lnSpc>
              <a:buFontTx/>
              <a:buNone/>
            </a:pPr>
            <a:r>
              <a:rPr lang="en-US" altLang="tr-TR" sz="1600">
                <a:solidFill>
                  <a:schemeClr val="tx2"/>
                </a:solidFill>
                <a:latin typeface="Times New Roman" panose="02020603050405020304" pitchFamily="18" charset="0"/>
                <a:ea typeface="ＭＳ Ｐゴシック" panose="020B0600070205080204" pitchFamily="34" charset="-128"/>
              </a:rPr>
              <a:t>z</a:t>
            </a:r>
            <a:r>
              <a:rPr lang="en-US" altLang="tr-TR" sz="1600">
                <a:solidFill>
                  <a:schemeClr val="tx2"/>
                </a:solidFill>
                <a:ea typeface="ＭＳ Ｐゴシック" panose="020B0600070205080204" pitchFamily="34" charset="-128"/>
                <a:sym typeface="Symbol" pitchFamily="2" charset="2"/>
              </a:rPr>
              <a:t></a:t>
            </a:r>
            <a:r>
              <a:rPr lang="en-US" altLang="tr-TR" sz="1600">
                <a:solidFill>
                  <a:schemeClr val="tx2"/>
                </a:solidFill>
                <a:latin typeface="Times New Roman" panose="02020603050405020304" pitchFamily="18" charset="0"/>
                <a:ea typeface="ＭＳ Ｐゴシック" panose="020B0600070205080204" pitchFamily="34" charset="-128"/>
              </a:rPr>
              <a:t>z/w</a:t>
            </a:r>
          </a:p>
          <a:p>
            <a:pPr>
              <a:lnSpc>
                <a:spcPct val="90000"/>
              </a:lnSpc>
              <a:buFontTx/>
              <a:buNone/>
            </a:pPr>
            <a:r>
              <a:rPr lang="en-US" altLang="tr-TR" sz="1600">
                <a:solidFill>
                  <a:schemeClr val="tx2"/>
                </a:solidFill>
                <a:ea typeface="ＭＳ Ｐゴシック" panose="020B0600070205080204" pitchFamily="34" charset="-128"/>
              </a:rPr>
              <a:t>If</a:t>
            </a:r>
            <a:r>
              <a:rPr lang="en-US" altLang="tr-TR" sz="1600">
                <a:solidFill>
                  <a:schemeClr val="tx2"/>
                </a:solidFill>
                <a:latin typeface="Times New Roman" panose="02020603050405020304" pitchFamily="18" charset="0"/>
                <a:ea typeface="ＭＳ Ｐゴシック" panose="020B0600070205080204" pitchFamily="34" charset="-128"/>
              </a:rPr>
              <a:t> w=0, </a:t>
            </a:r>
            <a:r>
              <a:rPr lang="en-US" altLang="tr-TR" sz="1600">
                <a:solidFill>
                  <a:schemeClr val="tx2"/>
                </a:solidFill>
                <a:ea typeface="ＭＳ Ｐゴシック" panose="020B0600070205080204" pitchFamily="34" charset="-128"/>
              </a:rPr>
              <a:t>the representation is that of a vector</a:t>
            </a:r>
          </a:p>
          <a:p>
            <a:pPr>
              <a:lnSpc>
                <a:spcPct val="90000"/>
              </a:lnSpc>
              <a:buFontTx/>
              <a:buNone/>
            </a:pPr>
            <a:r>
              <a:rPr lang="en-US" altLang="tr-TR" sz="1600">
                <a:solidFill>
                  <a:schemeClr val="tx2"/>
                </a:solidFill>
                <a:ea typeface="ＭＳ Ｐゴシック" panose="020B0600070205080204" pitchFamily="34" charset="-128"/>
              </a:rPr>
              <a:t>Note that homogeneous coordinates replaces points in three dimensions by lines through the origin in four dimensions</a:t>
            </a:r>
          </a:p>
        </p:txBody>
      </p:sp>
      <p:grpSp>
        <p:nvGrpSpPr>
          <p:cNvPr id="143373" name="Group 143372">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76" y="52996"/>
            <a:ext cx="4446455" cy="6805005"/>
            <a:chOff x="6095999" y="52996"/>
            <a:chExt cx="6093363" cy="6805005"/>
          </a:xfrm>
          <a:solidFill>
            <a:schemeClr val="accent5">
              <a:alpha val="10000"/>
            </a:schemeClr>
          </a:solidFill>
        </p:grpSpPr>
        <p:sp>
          <p:nvSpPr>
            <p:cNvPr id="143374" name="Freeform: Shape 143373">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75" name="Freeform: Shape 143374">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76" name="Freeform: Shape 143375">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9447EF9-380A-136A-916F-1806EDE9F410}"/>
              </a:ext>
            </a:extLst>
          </p:cNvPr>
          <p:cNvPicPr>
            <a:picLocks noChangeAspect="1"/>
          </p:cNvPicPr>
          <p:nvPr/>
        </p:nvPicPr>
        <p:blipFill>
          <a:blip r:embed="rId2"/>
          <a:stretch>
            <a:fillRect/>
          </a:stretch>
        </p:blipFill>
        <p:spPr>
          <a:xfrm>
            <a:off x="-1" y="3800"/>
            <a:ext cx="10283811" cy="6854200"/>
          </a:xfrm>
          <a:prstGeom prst="rect">
            <a:avLst/>
          </a:prstGeom>
        </p:spPr>
      </p:pic>
      <p:pic>
        <p:nvPicPr>
          <p:cNvPr id="16387" name="Picture 5" descr="C:\Documents and Settings\balcisoy\Desktop\ageometr.gif">
            <a:extLst>
              <a:ext uri="{FF2B5EF4-FFF2-40B4-BE49-F238E27FC236}">
                <a16:creationId xmlns:a16="http://schemas.microsoft.com/office/drawing/2014/main" id="{D6E2357F-4534-7BAB-CE09-26BBC0A47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492" y="1124744"/>
            <a:ext cx="4853964" cy="40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3933B3C9-3E12-0F29-DE1A-328F76CEF9DA}"/>
              </a:ext>
            </a:extLst>
          </p:cNvPr>
          <p:cNvSpPr>
            <a:spLocks noGrp="1" noChangeArrowheads="1"/>
          </p:cNvSpPr>
          <p:nvPr>
            <p:ph type="title"/>
          </p:nvPr>
        </p:nvSpPr>
        <p:spPr>
          <a:xfrm>
            <a:off x="635000" y="1028700"/>
            <a:ext cx="6565900" cy="800100"/>
          </a:xfrm>
        </p:spPr>
        <p:txBody>
          <a:bodyPr>
            <a:normAutofit/>
          </a:bodyPr>
          <a:lstStyle/>
          <a:p>
            <a:pPr>
              <a:defRPr/>
            </a:pPr>
            <a:r>
              <a:rPr lang="en-US" altLang="tr-TR" dirty="0">
                <a:ea typeface="ＭＳ Ｐゴシック" panose="020B0600070205080204" pitchFamily="34" charset="-128"/>
              </a:rPr>
              <a:t>Homogeneous coordinates</a:t>
            </a:r>
            <a:endParaRPr lang="en-US" altLang="tr-TR" dirty="0">
              <a:effectLst>
                <a:outerShdw blurRad="38100" dist="38100" dir="2700000" algn="tl">
                  <a:srgbClr val="000000"/>
                </a:outerShdw>
              </a:effectLst>
              <a:ea typeface="ＭＳ Ｐゴシック" panose="020B0600070205080204" pitchFamily="34" charset="-128"/>
            </a:endParaRPr>
          </a:p>
        </p:txBody>
      </p:sp>
      <p:sp>
        <p:nvSpPr>
          <p:cNvPr id="26626" name="Rectangle 3">
            <a:extLst>
              <a:ext uri="{FF2B5EF4-FFF2-40B4-BE49-F238E27FC236}">
                <a16:creationId xmlns:a16="http://schemas.microsoft.com/office/drawing/2014/main" id="{71E78528-0739-7E2C-8E22-D615376910C4}"/>
              </a:ext>
            </a:extLst>
          </p:cNvPr>
          <p:cNvSpPr>
            <a:spLocks noGrp="1" noChangeArrowheads="1"/>
          </p:cNvSpPr>
          <p:nvPr>
            <p:ph type="body" idx="1"/>
          </p:nvPr>
        </p:nvSpPr>
        <p:spPr>
          <a:xfrm>
            <a:off x="1260763" y="2250105"/>
            <a:ext cx="6441391" cy="3543300"/>
          </a:xfrm>
        </p:spPr>
        <p:txBody>
          <a:bodyPr/>
          <a:lstStyle/>
          <a:p>
            <a:pPr marL="0" indent="0">
              <a:buNone/>
            </a:pPr>
            <a:r>
              <a:rPr lang="en-US" altLang="tr-TR" sz="1800" dirty="0">
                <a:ea typeface="ＭＳ Ｐゴシック" panose="020B0600070205080204" pitchFamily="34" charset="-128"/>
              </a:rPr>
              <a:t>Homogeneous coordinates are key to all computer graphics systems</a:t>
            </a:r>
          </a:p>
          <a:p>
            <a:pPr>
              <a:buFontTx/>
              <a:buNone/>
            </a:pPr>
            <a:r>
              <a:rPr lang="en-US" altLang="tr-TR" sz="1800" dirty="0">
                <a:ea typeface="ＭＳ Ｐゴシック" panose="020B0600070205080204" pitchFamily="34" charset="-128"/>
              </a:rPr>
              <a:t>OpenGL uses 4D homogeneous coordinates for all its vertices. </a:t>
            </a:r>
          </a:p>
        </p:txBody>
      </p:sp>
      <p:sp>
        <p:nvSpPr>
          <p:cNvPr id="144388" name="Rectangle 4">
            <a:extLst>
              <a:ext uri="{FF2B5EF4-FFF2-40B4-BE49-F238E27FC236}">
                <a16:creationId xmlns:a16="http://schemas.microsoft.com/office/drawing/2014/main" id="{84BEEE32-FE30-8DAF-3420-2A11D961C237}"/>
              </a:ext>
            </a:extLst>
          </p:cNvPr>
          <p:cNvSpPr>
            <a:spLocks noChangeArrowheads="1"/>
          </p:cNvSpPr>
          <p:nvPr/>
        </p:nvSpPr>
        <p:spPr bwMode="auto">
          <a:xfrm>
            <a:off x="1437085" y="3375424"/>
            <a:ext cx="55151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latin typeface="Arial" panose="020B0604020202020204" pitchFamily="34" charset="0"/>
              </a:rPr>
              <a:t>If you send it a triple of the form (x,y,z), it converts it </a:t>
            </a:r>
          </a:p>
          <a:p>
            <a:r>
              <a:rPr lang="en-US" altLang="tr-TR" sz="1800">
                <a:latin typeface="Arial" panose="020B0604020202020204" pitchFamily="34" charset="0"/>
              </a:rPr>
              <a:t>immediately to (x,y,z,1). </a:t>
            </a:r>
            <a:endParaRPr lang="tr-TR" altLang="tr-TR" sz="1800">
              <a:latin typeface="Arial" panose="020B0604020202020204" pitchFamily="34" charset="0"/>
            </a:endParaRPr>
          </a:p>
        </p:txBody>
      </p:sp>
      <p:sp>
        <p:nvSpPr>
          <p:cNvPr id="144389" name="Rectangle 5">
            <a:extLst>
              <a:ext uri="{FF2B5EF4-FFF2-40B4-BE49-F238E27FC236}">
                <a16:creationId xmlns:a16="http://schemas.microsoft.com/office/drawing/2014/main" id="{D98ACBB3-0297-058B-AA7E-0101C3346C4D}"/>
              </a:ext>
            </a:extLst>
          </p:cNvPr>
          <p:cNvSpPr>
            <a:spLocks noChangeArrowheads="1"/>
          </p:cNvSpPr>
          <p:nvPr/>
        </p:nvSpPr>
        <p:spPr bwMode="auto">
          <a:xfrm>
            <a:off x="1384698" y="4076701"/>
            <a:ext cx="60965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dirty="0">
                <a:latin typeface="Arial" panose="020B0604020202020204" pitchFamily="34" charset="0"/>
              </a:rPr>
              <a:t>If you send it a 2D point (</a:t>
            </a:r>
            <a:r>
              <a:rPr lang="en-US" altLang="tr-TR" sz="1800" dirty="0" err="1">
                <a:latin typeface="Arial" panose="020B0604020202020204" pitchFamily="34" charset="0"/>
              </a:rPr>
              <a:t>x,y</a:t>
            </a:r>
            <a:r>
              <a:rPr lang="en-US" altLang="tr-TR" sz="1800" dirty="0">
                <a:latin typeface="Arial" panose="020B0604020202020204" pitchFamily="34" charset="0"/>
              </a:rPr>
              <a:t>), it first appends a 0 for the z </a:t>
            </a:r>
          </a:p>
          <a:p>
            <a:r>
              <a:rPr lang="en-US" altLang="tr-TR" sz="1800" dirty="0">
                <a:latin typeface="Arial" panose="020B0604020202020204" pitchFamily="34" charset="0"/>
              </a:rPr>
              <a:t>component and then a 1, to form (x,y,0,1).</a:t>
            </a:r>
            <a:endParaRPr lang="tr-TR" altLang="tr-TR" sz="18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4388"/>
                                        </p:tgtEl>
                                        <p:attrNameLst>
                                          <p:attrName>style.visibility</p:attrName>
                                        </p:attrNameLst>
                                      </p:cBhvr>
                                      <p:to>
                                        <p:strVal val="visible"/>
                                      </p:to>
                                    </p:set>
                                    <p:animEffect transition="in" filter="box(in)">
                                      <p:cBhvr>
                                        <p:cTn id="7" dur="500"/>
                                        <p:tgtEl>
                                          <p:spTgt spid="144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44389"/>
                                        </p:tgtEl>
                                        <p:attrNameLst>
                                          <p:attrName>style.visibility</p:attrName>
                                        </p:attrNameLst>
                                      </p:cBhvr>
                                      <p:to>
                                        <p:strVal val="visible"/>
                                      </p:to>
                                    </p:set>
                                    <p:animEffect transition="in" filter="box(in)">
                                      <p:cBhvr>
                                        <p:cTn id="12" dur="500"/>
                                        <p:tgtEl>
                                          <p:spTgt spid="144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P spid="1443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FE2679F6-FA7E-ECCB-F127-24E205D1567D}"/>
              </a:ext>
            </a:extLst>
          </p:cNvPr>
          <p:cNvSpPr>
            <a:spLocks noGrp="1" noChangeArrowheads="1"/>
          </p:cNvSpPr>
          <p:nvPr>
            <p:ph type="title"/>
          </p:nvPr>
        </p:nvSpPr>
        <p:spPr/>
        <p:txBody>
          <a:bodyPr/>
          <a:lstStyle/>
          <a:p>
            <a:pPr>
              <a:defRPr/>
            </a:pPr>
            <a:r>
              <a:rPr lang="en-US" altLang="tr-TR">
                <a:effectLst>
                  <a:outerShdw blurRad="38100" dist="38100" dir="2700000" algn="tl">
                    <a:srgbClr val="000000"/>
                  </a:outerShdw>
                </a:effectLst>
                <a:ea typeface="ＭＳ Ｐゴシック" panose="020B0600070205080204" pitchFamily="34" charset="-128"/>
              </a:rPr>
              <a:t>Frames</a:t>
            </a:r>
          </a:p>
        </p:txBody>
      </p:sp>
      <p:sp>
        <p:nvSpPr>
          <p:cNvPr id="16386" name="Rectangle 3">
            <a:extLst>
              <a:ext uri="{FF2B5EF4-FFF2-40B4-BE49-F238E27FC236}">
                <a16:creationId xmlns:a16="http://schemas.microsoft.com/office/drawing/2014/main" id="{F6063A56-D7F1-32DD-4974-8733AC2891F6}"/>
              </a:ext>
            </a:extLst>
          </p:cNvPr>
          <p:cNvSpPr>
            <a:spLocks noGrp="1" noChangeArrowheads="1"/>
          </p:cNvSpPr>
          <p:nvPr>
            <p:ph type="body" idx="1"/>
          </p:nvPr>
        </p:nvSpPr>
        <p:spPr/>
        <p:txBody>
          <a:bodyPr>
            <a:normAutofit/>
          </a:bodyPr>
          <a:lstStyle/>
          <a:p>
            <a:r>
              <a:rPr lang="en-US" altLang="tr-TR" sz="2400" dirty="0">
                <a:ea typeface="ＭＳ Ｐゴシック" panose="020B0600070205080204" pitchFamily="34" charset="-128"/>
              </a:rPr>
              <a:t>Coordinate System is insufficient to present points</a:t>
            </a:r>
          </a:p>
          <a:p>
            <a:r>
              <a:rPr lang="en-US" altLang="tr-TR" sz="2400" dirty="0">
                <a:ea typeface="ＭＳ Ｐゴシック" panose="020B0600070205080204" pitchFamily="34" charset="-128"/>
              </a:rPr>
              <a:t>If we work in an </a:t>
            </a:r>
            <a:r>
              <a:rPr lang="en-US" altLang="tr-TR" sz="2400" b="1" dirty="0">
                <a:ea typeface="ＭＳ Ｐゴシック" panose="020B0600070205080204" pitchFamily="34" charset="-128"/>
              </a:rPr>
              <a:t>affine space </a:t>
            </a:r>
            <a:r>
              <a:rPr lang="en-US" altLang="tr-TR" sz="2400" dirty="0">
                <a:ea typeface="ＭＳ Ｐゴシック" panose="020B0600070205080204" pitchFamily="34" charset="-128"/>
              </a:rPr>
              <a:t>we can add a single point, the </a:t>
            </a:r>
            <a:r>
              <a:rPr lang="en-US" altLang="tr-TR" sz="2400" i="1" dirty="0">
                <a:ea typeface="ＭＳ Ｐゴシック" panose="020B0600070205080204" pitchFamily="34" charset="-128"/>
              </a:rPr>
              <a:t>origin</a:t>
            </a:r>
            <a:r>
              <a:rPr lang="en-US" altLang="tr-TR" sz="2400" dirty="0">
                <a:ea typeface="ＭＳ Ｐゴシック" panose="020B0600070205080204" pitchFamily="34" charset="-128"/>
              </a:rPr>
              <a:t>, to the basis vectors to form a </a:t>
            </a:r>
            <a:r>
              <a:rPr lang="en-US" altLang="tr-TR" sz="2400" i="1" dirty="0">
                <a:ea typeface="ＭＳ Ｐゴシック" panose="020B0600070205080204" pitchFamily="34" charset="-128"/>
              </a:rPr>
              <a:t>frame</a:t>
            </a:r>
          </a:p>
        </p:txBody>
      </p:sp>
      <p:grpSp>
        <p:nvGrpSpPr>
          <p:cNvPr id="16387" name="Group 4">
            <a:extLst>
              <a:ext uri="{FF2B5EF4-FFF2-40B4-BE49-F238E27FC236}">
                <a16:creationId xmlns:a16="http://schemas.microsoft.com/office/drawing/2014/main" id="{B62150EC-BE3B-12EB-3D80-75AE9432B4D0}"/>
              </a:ext>
            </a:extLst>
          </p:cNvPr>
          <p:cNvGrpSpPr>
            <a:grpSpLocks/>
          </p:cNvGrpSpPr>
          <p:nvPr/>
        </p:nvGrpSpPr>
        <p:grpSpPr bwMode="auto">
          <a:xfrm>
            <a:off x="3009900" y="3143250"/>
            <a:ext cx="1485900" cy="1657350"/>
            <a:chOff x="912" y="1680"/>
            <a:chExt cx="1248" cy="1392"/>
          </a:xfrm>
        </p:grpSpPr>
        <p:sp>
          <p:nvSpPr>
            <p:cNvPr id="16392" name="Line 5">
              <a:extLst>
                <a:ext uri="{FF2B5EF4-FFF2-40B4-BE49-F238E27FC236}">
                  <a16:creationId xmlns:a16="http://schemas.microsoft.com/office/drawing/2014/main" id="{D7D4C894-587C-E54F-F9E8-29507B3F5100}"/>
                </a:ext>
              </a:extLst>
            </p:cNvPr>
            <p:cNvSpPr>
              <a:spLocks noChangeShapeType="1"/>
            </p:cNvSpPr>
            <p:nvPr/>
          </p:nvSpPr>
          <p:spPr bwMode="auto">
            <a:xfrm>
              <a:off x="1296" y="2448"/>
              <a:ext cx="864"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sp>
          <p:nvSpPr>
            <p:cNvPr id="16393" name="Line 6">
              <a:extLst>
                <a:ext uri="{FF2B5EF4-FFF2-40B4-BE49-F238E27FC236}">
                  <a16:creationId xmlns:a16="http://schemas.microsoft.com/office/drawing/2014/main" id="{2B4A2138-E51C-FB52-2443-7A37E65488C5}"/>
                </a:ext>
              </a:extLst>
            </p:cNvPr>
            <p:cNvSpPr>
              <a:spLocks noChangeShapeType="1"/>
            </p:cNvSpPr>
            <p:nvPr/>
          </p:nvSpPr>
          <p:spPr bwMode="auto">
            <a:xfrm flipV="1">
              <a:off x="1296" y="1680"/>
              <a:ext cx="0" cy="768"/>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sp>
          <p:nvSpPr>
            <p:cNvPr id="16394" name="Line 7">
              <a:extLst>
                <a:ext uri="{FF2B5EF4-FFF2-40B4-BE49-F238E27FC236}">
                  <a16:creationId xmlns:a16="http://schemas.microsoft.com/office/drawing/2014/main" id="{5986B598-AF32-587B-D060-FB173B91F9C9}"/>
                </a:ext>
              </a:extLst>
            </p:cNvPr>
            <p:cNvSpPr>
              <a:spLocks noChangeShapeType="1"/>
            </p:cNvSpPr>
            <p:nvPr/>
          </p:nvSpPr>
          <p:spPr bwMode="auto">
            <a:xfrm flipH="1">
              <a:off x="912" y="2448"/>
              <a:ext cx="384" cy="624"/>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grpSp>
      <p:sp>
        <p:nvSpPr>
          <p:cNvPr id="16388" name="Text Box 8">
            <a:extLst>
              <a:ext uri="{FF2B5EF4-FFF2-40B4-BE49-F238E27FC236}">
                <a16:creationId xmlns:a16="http://schemas.microsoft.com/office/drawing/2014/main" id="{C952353D-06EA-1933-4BAC-EBDD03D56AAC}"/>
              </a:ext>
            </a:extLst>
          </p:cNvPr>
          <p:cNvSpPr txBox="1">
            <a:spLocks noChangeArrowheads="1"/>
          </p:cNvSpPr>
          <p:nvPr/>
        </p:nvSpPr>
        <p:spPr bwMode="auto">
          <a:xfrm>
            <a:off x="3086101" y="3829050"/>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P</a:t>
            </a:r>
            <a:r>
              <a:rPr lang="en-US" altLang="tr-TR" sz="1800" baseline="-25000"/>
              <a:t>0</a:t>
            </a:r>
          </a:p>
        </p:txBody>
      </p:sp>
      <p:sp>
        <p:nvSpPr>
          <p:cNvPr id="16389" name="Text Box 9">
            <a:extLst>
              <a:ext uri="{FF2B5EF4-FFF2-40B4-BE49-F238E27FC236}">
                <a16:creationId xmlns:a16="http://schemas.microsoft.com/office/drawing/2014/main" id="{2F276E38-DDA7-4D96-DBA6-F8DF1DA5684A}"/>
              </a:ext>
            </a:extLst>
          </p:cNvPr>
          <p:cNvSpPr txBox="1">
            <a:spLocks noChangeArrowheads="1"/>
          </p:cNvSpPr>
          <p:nvPr/>
        </p:nvSpPr>
        <p:spPr bwMode="auto">
          <a:xfrm>
            <a:off x="3995737" y="3574256"/>
            <a:ext cx="3642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i="1"/>
              <a:t>v</a:t>
            </a:r>
            <a:r>
              <a:rPr lang="en-US" altLang="tr-TR" sz="1800" baseline="-25000"/>
              <a:t>1</a:t>
            </a:r>
          </a:p>
        </p:txBody>
      </p:sp>
      <p:sp>
        <p:nvSpPr>
          <p:cNvPr id="16390" name="Text Box 10">
            <a:extLst>
              <a:ext uri="{FF2B5EF4-FFF2-40B4-BE49-F238E27FC236}">
                <a16:creationId xmlns:a16="http://schemas.microsoft.com/office/drawing/2014/main" id="{6B5E6144-D195-338F-FBDC-DE1688AED93A}"/>
              </a:ext>
            </a:extLst>
          </p:cNvPr>
          <p:cNvSpPr txBox="1">
            <a:spLocks noChangeArrowheads="1"/>
          </p:cNvSpPr>
          <p:nvPr/>
        </p:nvSpPr>
        <p:spPr bwMode="auto">
          <a:xfrm>
            <a:off x="3473054" y="3371850"/>
            <a:ext cx="3642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i="1"/>
              <a:t>v</a:t>
            </a:r>
            <a:r>
              <a:rPr lang="en-US" altLang="tr-TR" sz="1800" baseline="-25000"/>
              <a:t>2</a:t>
            </a:r>
          </a:p>
        </p:txBody>
      </p:sp>
      <p:sp>
        <p:nvSpPr>
          <p:cNvPr id="16391" name="Text Box 11">
            <a:extLst>
              <a:ext uri="{FF2B5EF4-FFF2-40B4-BE49-F238E27FC236}">
                <a16:creationId xmlns:a16="http://schemas.microsoft.com/office/drawing/2014/main" id="{9F0A903E-8F76-BC15-FA00-F46E1451E564}"/>
              </a:ext>
            </a:extLst>
          </p:cNvPr>
          <p:cNvSpPr txBox="1">
            <a:spLocks noChangeArrowheads="1"/>
          </p:cNvSpPr>
          <p:nvPr/>
        </p:nvSpPr>
        <p:spPr bwMode="auto">
          <a:xfrm>
            <a:off x="3352800" y="4286250"/>
            <a:ext cx="3642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i="1"/>
              <a:t>v</a:t>
            </a:r>
            <a:r>
              <a:rPr lang="en-US" altLang="tr-TR" sz="1800" baseline="-25000"/>
              <a:t>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a:extLst>
              <a:ext uri="{FF2B5EF4-FFF2-40B4-BE49-F238E27FC236}">
                <a16:creationId xmlns:a16="http://schemas.microsoft.com/office/drawing/2014/main" id="{03D792C1-2CA2-F6BB-C8B9-16EF8515015A}"/>
              </a:ext>
            </a:extLst>
          </p:cNvPr>
          <p:cNvSpPr>
            <a:spLocks noGrp="1" noChangeArrowheads="1"/>
          </p:cNvSpPr>
          <p:nvPr>
            <p:ph type="body" idx="1"/>
          </p:nvPr>
        </p:nvSpPr>
        <p:spPr/>
        <p:txBody>
          <a:bodyPr>
            <a:normAutofit/>
          </a:bodyPr>
          <a:lstStyle/>
          <a:p>
            <a:r>
              <a:rPr lang="en-US" altLang="tr-TR" sz="2800" dirty="0">
                <a:ea typeface="ＭＳ Ｐゴシック" panose="020B0600070205080204" pitchFamily="34" charset="-128"/>
              </a:rPr>
              <a:t>Frame determined by </a:t>
            </a:r>
            <a:r>
              <a:rPr lang="en-US" altLang="tr-TR" sz="2800" dirty="0">
                <a:latin typeface="Times New Roman" panose="02020603050405020304" pitchFamily="18" charset="0"/>
                <a:ea typeface="ＭＳ Ｐゴシック" panose="020B0600070205080204" pitchFamily="34" charset="-128"/>
              </a:rPr>
              <a:t>(P</a:t>
            </a:r>
            <a:r>
              <a:rPr lang="en-US" altLang="tr-TR" sz="2800" baseline="-25000" dirty="0">
                <a:latin typeface="Times New Roman" panose="02020603050405020304" pitchFamily="18" charset="0"/>
                <a:ea typeface="ＭＳ Ｐゴシック" panose="020B0600070205080204" pitchFamily="34" charset="-128"/>
              </a:rPr>
              <a:t>0</a:t>
            </a:r>
            <a:r>
              <a:rPr lang="en-US" altLang="tr-TR" sz="2800" dirty="0">
                <a:latin typeface="Times New Roman" panose="02020603050405020304" pitchFamily="18" charset="0"/>
                <a:ea typeface="ＭＳ Ｐゴシック" panose="020B0600070205080204" pitchFamily="34" charset="-128"/>
              </a:rPr>
              <a:t>, v</a:t>
            </a:r>
            <a:r>
              <a:rPr lang="en-US" altLang="tr-TR" sz="2800" baseline="-25000" dirty="0">
                <a:latin typeface="Times New Roman" panose="02020603050405020304" pitchFamily="18" charset="0"/>
                <a:ea typeface="ＭＳ Ｐゴシック" panose="020B0600070205080204" pitchFamily="34" charset="-128"/>
              </a:rPr>
              <a:t>1</a:t>
            </a:r>
            <a:r>
              <a:rPr lang="en-US" altLang="tr-TR" sz="2800" dirty="0">
                <a:latin typeface="Times New Roman" panose="02020603050405020304" pitchFamily="18" charset="0"/>
                <a:ea typeface="ＭＳ Ｐゴシック" panose="020B0600070205080204" pitchFamily="34" charset="-128"/>
              </a:rPr>
              <a:t>, v</a:t>
            </a:r>
            <a:r>
              <a:rPr lang="en-US" altLang="tr-TR" sz="2800" baseline="-25000" dirty="0">
                <a:latin typeface="Times New Roman" panose="02020603050405020304" pitchFamily="18" charset="0"/>
                <a:ea typeface="ＭＳ Ｐゴシック" panose="020B0600070205080204" pitchFamily="34" charset="-128"/>
              </a:rPr>
              <a:t>2</a:t>
            </a:r>
            <a:r>
              <a:rPr lang="en-US" altLang="tr-TR" sz="2800" dirty="0">
                <a:latin typeface="Times New Roman" panose="02020603050405020304" pitchFamily="18" charset="0"/>
                <a:ea typeface="ＭＳ Ｐゴシック" panose="020B0600070205080204" pitchFamily="34" charset="-128"/>
              </a:rPr>
              <a:t>, v</a:t>
            </a:r>
            <a:r>
              <a:rPr lang="en-US" altLang="tr-TR" sz="2800" baseline="-25000" dirty="0">
                <a:latin typeface="Times New Roman" panose="02020603050405020304" pitchFamily="18" charset="0"/>
                <a:ea typeface="ＭＳ Ｐゴシック" panose="020B0600070205080204" pitchFamily="34" charset="-128"/>
              </a:rPr>
              <a:t>3</a:t>
            </a:r>
            <a:r>
              <a:rPr lang="en-US" altLang="tr-TR" sz="2800" dirty="0">
                <a:latin typeface="Times New Roman" panose="02020603050405020304" pitchFamily="18" charset="0"/>
                <a:ea typeface="ＭＳ Ｐゴシック" panose="020B0600070205080204" pitchFamily="34" charset="-128"/>
              </a:rPr>
              <a:t>)</a:t>
            </a:r>
          </a:p>
          <a:p>
            <a:endParaRPr lang="en-US" altLang="tr-TR" sz="2800" dirty="0">
              <a:latin typeface="Times New Roman" panose="02020603050405020304" pitchFamily="18" charset="0"/>
              <a:ea typeface="ＭＳ Ｐゴシック" panose="020B0600070205080204" pitchFamily="34" charset="-128"/>
            </a:endParaRPr>
          </a:p>
          <a:p>
            <a:r>
              <a:rPr lang="en-US" altLang="tr-TR" sz="2800" dirty="0">
                <a:ea typeface="ＭＳ Ｐゴシック" panose="020B0600070205080204" pitchFamily="34" charset="-128"/>
              </a:rPr>
              <a:t>Within this frame, every vector can be written as </a:t>
            </a:r>
          </a:p>
          <a:p>
            <a:pPr>
              <a:buFontTx/>
              <a:buNone/>
            </a:pPr>
            <a:r>
              <a:rPr lang="en-US" altLang="tr-TR" sz="2800" i="1" dirty="0">
                <a:latin typeface="Times New Roman" panose="02020603050405020304" pitchFamily="18" charset="0"/>
                <a:ea typeface="ＭＳ Ｐゴシック" panose="020B0600070205080204" pitchFamily="34" charset="-128"/>
              </a:rPr>
              <a:t>     v=</a:t>
            </a:r>
            <a:r>
              <a:rPr lang="en-US" altLang="tr-TR" sz="2800" dirty="0">
                <a:latin typeface="Symbol" pitchFamily="2" charset="2"/>
                <a:ea typeface="ＭＳ Ｐゴシック" panose="020B0600070205080204" pitchFamily="34" charset="-128"/>
              </a:rPr>
              <a:t>a</a:t>
            </a:r>
            <a:r>
              <a:rPr lang="en-US" altLang="tr-TR" sz="2800" baseline="-25000" dirty="0">
                <a:latin typeface="Times New Roman" panose="02020603050405020304" pitchFamily="18" charset="0"/>
                <a:ea typeface="ＭＳ Ｐゴシック" panose="020B0600070205080204" pitchFamily="34" charset="-128"/>
              </a:rPr>
              <a:t>1</a:t>
            </a:r>
            <a:r>
              <a:rPr lang="en-US" altLang="tr-TR" sz="2800" i="1" dirty="0">
                <a:latin typeface="Times New Roman" panose="02020603050405020304" pitchFamily="18" charset="0"/>
                <a:ea typeface="ＭＳ Ｐゴシック" panose="020B0600070205080204" pitchFamily="34" charset="-128"/>
              </a:rPr>
              <a:t>v</a:t>
            </a:r>
            <a:r>
              <a:rPr lang="en-US" altLang="tr-TR" sz="2800" baseline="-25000" dirty="0">
                <a:latin typeface="Times New Roman" panose="02020603050405020304" pitchFamily="18" charset="0"/>
                <a:ea typeface="ＭＳ Ｐゴシック" panose="020B0600070205080204" pitchFamily="34" charset="-128"/>
              </a:rPr>
              <a:t>1</a:t>
            </a:r>
            <a:r>
              <a:rPr lang="en-US" altLang="tr-TR" sz="2800" i="1" dirty="0">
                <a:latin typeface="Times New Roman" panose="02020603050405020304" pitchFamily="18" charset="0"/>
                <a:ea typeface="ＭＳ Ｐゴシック" panose="020B0600070205080204" pitchFamily="34" charset="-128"/>
              </a:rPr>
              <a:t>+ </a:t>
            </a:r>
            <a:r>
              <a:rPr lang="en-US" altLang="tr-TR" sz="2800" dirty="0">
                <a:latin typeface="Symbol" pitchFamily="2" charset="2"/>
                <a:ea typeface="ＭＳ Ｐゴシック" panose="020B0600070205080204" pitchFamily="34" charset="-128"/>
              </a:rPr>
              <a:t>a</a:t>
            </a:r>
            <a:r>
              <a:rPr lang="en-US" altLang="tr-TR" sz="2800" baseline="-25000" dirty="0">
                <a:latin typeface="Times New Roman" panose="02020603050405020304" pitchFamily="18" charset="0"/>
                <a:ea typeface="ＭＳ Ｐゴシック" panose="020B0600070205080204" pitchFamily="34" charset="-128"/>
              </a:rPr>
              <a:t>2</a:t>
            </a:r>
            <a:r>
              <a:rPr lang="en-US" altLang="tr-TR" sz="2800" i="1" dirty="0">
                <a:latin typeface="Times New Roman" panose="02020603050405020304" pitchFamily="18" charset="0"/>
                <a:ea typeface="ＭＳ Ｐゴシック" panose="020B0600070205080204" pitchFamily="34" charset="-128"/>
              </a:rPr>
              <a:t>v</a:t>
            </a:r>
            <a:r>
              <a:rPr lang="en-US" altLang="tr-TR" sz="2800" baseline="-25000" dirty="0">
                <a:latin typeface="Times New Roman" panose="02020603050405020304" pitchFamily="18" charset="0"/>
                <a:ea typeface="ＭＳ Ｐゴシック" panose="020B0600070205080204" pitchFamily="34" charset="-128"/>
              </a:rPr>
              <a:t>2</a:t>
            </a:r>
            <a:r>
              <a:rPr lang="en-US" altLang="tr-TR" sz="2800" i="1" dirty="0">
                <a:latin typeface="Times New Roman" panose="02020603050405020304" pitchFamily="18" charset="0"/>
                <a:ea typeface="ＭＳ Ｐゴシック" panose="020B0600070205080204" pitchFamily="34" charset="-128"/>
              </a:rPr>
              <a:t> </a:t>
            </a:r>
            <a:r>
              <a:rPr lang="en-US" altLang="tr-TR" sz="2800" dirty="0">
                <a:latin typeface="Times New Roman" panose="02020603050405020304" pitchFamily="18" charset="0"/>
                <a:ea typeface="ＭＳ Ｐゴシック" panose="020B0600070205080204" pitchFamily="34" charset="-128"/>
              </a:rPr>
              <a:t>+….+</a:t>
            </a:r>
            <a:r>
              <a:rPr lang="en-US" altLang="tr-TR" sz="2800" dirty="0" err="1">
                <a:latin typeface="Symbol" pitchFamily="2" charset="2"/>
                <a:ea typeface="ＭＳ Ｐゴシック" panose="020B0600070205080204" pitchFamily="34" charset="-128"/>
              </a:rPr>
              <a:t>a</a:t>
            </a:r>
            <a:r>
              <a:rPr lang="en-US" altLang="tr-TR" sz="2800" baseline="-25000" dirty="0" err="1">
                <a:latin typeface="Times New Roman" panose="02020603050405020304" pitchFamily="18" charset="0"/>
                <a:ea typeface="ＭＳ Ｐゴシック" panose="020B0600070205080204" pitchFamily="34" charset="-128"/>
              </a:rPr>
              <a:t>n</a:t>
            </a:r>
            <a:r>
              <a:rPr lang="en-US" altLang="tr-TR" sz="2800" i="1" dirty="0" err="1">
                <a:latin typeface="Times New Roman" panose="02020603050405020304" pitchFamily="18" charset="0"/>
                <a:ea typeface="ＭＳ Ｐゴシック" panose="020B0600070205080204" pitchFamily="34" charset="-128"/>
              </a:rPr>
              <a:t>v</a:t>
            </a:r>
            <a:r>
              <a:rPr lang="en-US" altLang="tr-TR" sz="2800" baseline="-25000" dirty="0" err="1">
                <a:latin typeface="Times New Roman" panose="02020603050405020304" pitchFamily="18" charset="0"/>
                <a:ea typeface="ＭＳ Ｐゴシック" panose="020B0600070205080204" pitchFamily="34" charset="-128"/>
              </a:rPr>
              <a:t>n</a:t>
            </a:r>
            <a:endParaRPr lang="en-US" altLang="tr-TR" sz="2800" baseline="-25000" dirty="0">
              <a:latin typeface="Times New Roman" panose="02020603050405020304" pitchFamily="18" charset="0"/>
              <a:ea typeface="ＭＳ Ｐゴシック" panose="020B0600070205080204" pitchFamily="34" charset="-128"/>
            </a:endParaRPr>
          </a:p>
          <a:p>
            <a:endParaRPr lang="en-US" altLang="tr-TR" sz="2800" dirty="0">
              <a:ea typeface="ＭＳ Ｐゴシック" panose="020B0600070205080204" pitchFamily="34" charset="-128"/>
            </a:endParaRPr>
          </a:p>
          <a:p>
            <a:r>
              <a:rPr lang="en-US" altLang="tr-TR" sz="2800" dirty="0">
                <a:ea typeface="ＭＳ Ｐゴシック" panose="020B0600070205080204" pitchFamily="34" charset="-128"/>
              </a:rPr>
              <a:t>Every point can be written as</a:t>
            </a:r>
          </a:p>
          <a:p>
            <a:pPr>
              <a:buFontTx/>
              <a:buNone/>
            </a:pPr>
            <a:r>
              <a:rPr lang="en-US" altLang="tr-TR" sz="2800" dirty="0">
                <a:latin typeface="Times New Roman" panose="02020603050405020304" pitchFamily="18" charset="0"/>
                <a:ea typeface="ＭＳ Ｐゴシック" panose="020B0600070205080204" pitchFamily="34" charset="-128"/>
              </a:rPr>
              <a:t>     P</a:t>
            </a:r>
            <a:r>
              <a:rPr lang="en-US" altLang="tr-TR" sz="2800" dirty="0">
                <a:ea typeface="ＭＳ Ｐゴシック" panose="020B0600070205080204" pitchFamily="34" charset="-128"/>
              </a:rPr>
              <a:t> = </a:t>
            </a:r>
            <a:r>
              <a:rPr lang="en-US" altLang="tr-TR" sz="2800" dirty="0">
                <a:latin typeface="Times New Roman" panose="02020603050405020304" pitchFamily="18" charset="0"/>
                <a:ea typeface="ＭＳ Ｐゴシック" panose="020B0600070205080204" pitchFamily="34" charset="-128"/>
              </a:rPr>
              <a:t>P</a:t>
            </a:r>
            <a:r>
              <a:rPr lang="en-US" altLang="tr-TR" sz="2800" baseline="-25000" dirty="0">
                <a:latin typeface="Times New Roman" panose="02020603050405020304" pitchFamily="18" charset="0"/>
                <a:ea typeface="ＭＳ Ｐゴシック" panose="020B0600070205080204" pitchFamily="34" charset="-128"/>
              </a:rPr>
              <a:t>0 </a:t>
            </a:r>
            <a:r>
              <a:rPr lang="en-US" altLang="tr-TR" sz="2800" dirty="0">
                <a:latin typeface="Times New Roman" panose="02020603050405020304" pitchFamily="18" charset="0"/>
                <a:ea typeface="ＭＳ Ｐゴシック" panose="020B0600070205080204" pitchFamily="34" charset="-128"/>
              </a:rPr>
              <a:t>+ </a:t>
            </a:r>
            <a:r>
              <a:rPr lang="en-US" altLang="tr-TR" sz="2800" dirty="0">
                <a:latin typeface="Symbol" pitchFamily="2" charset="2"/>
                <a:ea typeface="ＭＳ Ｐゴシック" panose="020B0600070205080204" pitchFamily="34" charset="-128"/>
              </a:rPr>
              <a:t>b</a:t>
            </a:r>
            <a:r>
              <a:rPr lang="en-US" altLang="tr-TR" sz="2800" baseline="-25000" dirty="0">
                <a:latin typeface="Times New Roman" panose="02020603050405020304" pitchFamily="18" charset="0"/>
                <a:ea typeface="ＭＳ Ｐゴシック" panose="020B0600070205080204" pitchFamily="34" charset="-128"/>
              </a:rPr>
              <a:t>1</a:t>
            </a:r>
            <a:r>
              <a:rPr lang="en-US" altLang="tr-TR" sz="2800" i="1" dirty="0">
                <a:latin typeface="Times New Roman" panose="02020603050405020304" pitchFamily="18" charset="0"/>
                <a:ea typeface="ＭＳ Ｐゴシック" panose="020B0600070205080204" pitchFamily="34" charset="-128"/>
              </a:rPr>
              <a:t>v</a:t>
            </a:r>
            <a:r>
              <a:rPr lang="en-US" altLang="tr-TR" sz="2800" baseline="-25000" dirty="0">
                <a:latin typeface="Times New Roman" panose="02020603050405020304" pitchFamily="18" charset="0"/>
                <a:ea typeface="ＭＳ Ｐゴシック" panose="020B0600070205080204" pitchFamily="34" charset="-128"/>
              </a:rPr>
              <a:t>1</a:t>
            </a:r>
            <a:r>
              <a:rPr lang="en-US" altLang="tr-TR" sz="2800" i="1" dirty="0">
                <a:latin typeface="Times New Roman" panose="02020603050405020304" pitchFamily="18" charset="0"/>
                <a:ea typeface="ＭＳ Ｐゴシック" panose="020B0600070205080204" pitchFamily="34" charset="-128"/>
              </a:rPr>
              <a:t>+ </a:t>
            </a:r>
            <a:r>
              <a:rPr lang="en-US" altLang="tr-TR" sz="2800" dirty="0">
                <a:latin typeface="Symbol" pitchFamily="2" charset="2"/>
                <a:ea typeface="ＭＳ Ｐゴシック" panose="020B0600070205080204" pitchFamily="34" charset="-128"/>
              </a:rPr>
              <a:t>b</a:t>
            </a:r>
            <a:r>
              <a:rPr lang="en-US" altLang="tr-TR" sz="2800" baseline="-25000" dirty="0">
                <a:latin typeface="Times New Roman" panose="02020603050405020304" pitchFamily="18" charset="0"/>
                <a:ea typeface="ＭＳ Ｐゴシック" panose="020B0600070205080204" pitchFamily="34" charset="-128"/>
              </a:rPr>
              <a:t>2</a:t>
            </a:r>
            <a:r>
              <a:rPr lang="en-US" altLang="tr-TR" sz="2800" i="1" dirty="0">
                <a:latin typeface="Times New Roman" panose="02020603050405020304" pitchFamily="18" charset="0"/>
                <a:ea typeface="ＭＳ Ｐゴシック" panose="020B0600070205080204" pitchFamily="34" charset="-128"/>
              </a:rPr>
              <a:t>v</a:t>
            </a:r>
            <a:r>
              <a:rPr lang="en-US" altLang="tr-TR" sz="2800" baseline="-25000" dirty="0">
                <a:latin typeface="Times New Roman" panose="02020603050405020304" pitchFamily="18" charset="0"/>
                <a:ea typeface="ＭＳ Ｐゴシック" panose="020B0600070205080204" pitchFamily="34" charset="-128"/>
              </a:rPr>
              <a:t>2</a:t>
            </a:r>
            <a:r>
              <a:rPr lang="en-US" altLang="tr-TR" sz="2800" i="1" dirty="0">
                <a:latin typeface="Times New Roman" panose="02020603050405020304" pitchFamily="18" charset="0"/>
                <a:ea typeface="ＭＳ Ｐゴシック" panose="020B0600070205080204" pitchFamily="34" charset="-128"/>
              </a:rPr>
              <a:t> </a:t>
            </a:r>
            <a:r>
              <a:rPr lang="en-US" altLang="tr-TR" sz="2800" dirty="0">
                <a:latin typeface="Times New Roman" panose="02020603050405020304" pitchFamily="18" charset="0"/>
                <a:ea typeface="ＭＳ Ｐゴシック" panose="020B0600070205080204" pitchFamily="34" charset="-128"/>
              </a:rPr>
              <a:t>+….+</a:t>
            </a:r>
            <a:r>
              <a:rPr lang="en-US" altLang="tr-TR" sz="2800" dirty="0" err="1">
                <a:latin typeface="Symbol" pitchFamily="2" charset="2"/>
                <a:ea typeface="ＭＳ Ｐゴシック" panose="020B0600070205080204" pitchFamily="34" charset="-128"/>
              </a:rPr>
              <a:t>b</a:t>
            </a:r>
            <a:r>
              <a:rPr lang="en-US" altLang="tr-TR" sz="2800" baseline="-25000" dirty="0" err="1">
                <a:latin typeface="Times New Roman" panose="02020603050405020304" pitchFamily="18" charset="0"/>
                <a:ea typeface="ＭＳ Ｐゴシック" panose="020B0600070205080204" pitchFamily="34" charset="-128"/>
              </a:rPr>
              <a:t>n</a:t>
            </a:r>
            <a:r>
              <a:rPr lang="en-US" altLang="tr-TR" sz="2800" i="1" dirty="0" err="1">
                <a:latin typeface="Times New Roman" panose="02020603050405020304" pitchFamily="18" charset="0"/>
                <a:ea typeface="ＭＳ Ｐゴシック" panose="020B0600070205080204" pitchFamily="34" charset="-128"/>
              </a:rPr>
              <a:t>v</a:t>
            </a:r>
            <a:r>
              <a:rPr lang="en-US" altLang="tr-TR" sz="2800" baseline="-25000" dirty="0" err="1">
                <a:latin typeface="Times New Roman" panose="02020603050405020304" pitchFamily="18" charset="0"/>
                <a:ea typeface="ＭＳ Ｐゴシック" panose="020B0600070205080204" pitchFamily="34" charset="-128"/>
              </a:rPr>
              <a:t>n</a:t>
            </a:r>
            <a:endParaRPr lang="en-US" altLang="tr-TR" sz="2800" dirty="0">
              <a:latin typeface="Times New Roman" panose="02020603050405020304" pitchFamily="18" charset="0"/>
              <a:ea typeface="ＭＳ Ｐゴシック" panose="020B0600070205080204"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5">
            <a:extLst>
              <a:ext uri="{FF2B5EF4-FFF2-40B4-BE49-F238E27FC236}">
                <a16:creationId xmlns:a16="http://schemas.microsoft.com/office/drawing/2014/main" id="{4A91B1EE-4D86-ADB0-B4CF-F587969D37B4}"/>
              </a:ext>
            </a:extLst>
          </p:cNvPr>
          <p:cNvSpPr txBox="1">
            <a:spLocks noChangeArrowheads="1"/>
          </p:cNvSpPr>
          <p:nvPr/>
        </p:nvSpPr>
        <p:spPr bwMode="auto">
          <a:xfrm>
            <a:off x="1835150" y="4149725"/>
            <a:ext cx="347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i="1"/>
              <a:t>Right-handed</a:t>
            </a:r>
            <a:r>
              <a:rPr lang="en-US" altLang="tr-TR" sz="1800"/>
              <a:t> 3D coordinate system</a:t>
            </a:r>
            <a:endParaRPr lang="tr-TR" altLang="tr-TR" sz="1800"/>
          </a:p>
        </p:txBody>
      </p:sp>
      <p:sp>
        <p:nvSpPr>
          <p:cNvPr id="26628" name="Text Box 6">
            <a:extLst>
              <a:ext uri="{FF2B5EF4-FFF2-40B4-BE49-F238E27FC236}">
                <a16:creationId xmlns:a16="http://schemas.microsoft.com/office/drawing/2014/main" id="{60E2F233-DC8C-4782-C825-D15D12361CE4}"/>
              </a:ext>
            </a:extLst>
          </p:cNvPr>
          <p:cNvSpPr txBox="1">
            <a:spLocks noChangeArrowheads="1"/>
          </p:cNvSpPr>
          <p:nvPr/>
        </p:nvSpPr>
        <p:spPr bwMode="auto">
          <a:xfrm>
            <a:off x="5465763" y="4149725"/>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i="1"/>
              <a:t>left-handed</a:t>
            </a:r>
            <a:r>
              <a:rPr lang="en-US" altLang="tr-TR" sz="1800"/>
              <a:t> 3D coordinate system</a:t>
            </a:r>
            <a:endParaRPr lang="tr-TR" altLang="tr-TR" sz="1800"/>
          </a:p>
        </p:txBody>
      </p:sp>
      <p:graphicFrame>
        <p:nvGraphicFramePr>
          <p:cNvPr id="26626" name="Object 2">
            <a:extLst>
              <a:ext uri="{FF2B5EF4-FFF2-40B4-BE49-F238E27FC236}">
                <a16:creationId xmlns:a16="http://schemas.microsoft.com/office/drawing/2014/main" id="{24618A54-6F70-06AB-365D-6B4D4CA6BB80}"/>
              </a:ext>
            </a:extLst>
          </p:cNvPr>
          <p:cNvGraphicFramePr>
            <a:graphicFrameLocks noGrp="1" noChangeAspect="1"/>
          </p:cNvGraphicFramePr>
          <p:nvPr>
            <p:ph/>
          </p:nvPr>
        </p:nvGraphicFramePr>
        <p:xfrm>
          <a:off x="1403350" y="1844675"/>
          <a:ext cx="6238875" cy="2247900"/>
        </p:xfrm>
        <a:graphic>
          <a:graphicData uri="http://schemas.openxmlformats.org/presentationml/2006/ole">
            <mc:AlternateContent xmlns:mc="http://schemas.openxmlformats.org/markup-compatibility/2006">
              <mc:Choice xmlns:v="urn:schemas-microsoft-com:vml" Requires="v">
                <p:oleObj name="Bit Eşlem Resmi" r:id="rId2" imgW="8318500" imgH="2997200" progId="Paint.Picture">
                  <p:embed/>
                </p:oleObj>
              </mc:Choice>
              <mc:Fallback>
                <p:oleObj name="Bit Eşlem Resmi" r:id="rId2" imgW="8318500" imgH="2997200" progId="Paint.Picture">
                  <p:embed/>
                  <p:pic>
                    <p:nvPicPr>
                      <p:cNvPr id="26626" name="Object 2">
                        <a:extLst>
                          <a:ext uri="{FF2B5EF4-FFF2-40B4-BE49-F238E27FC236}">
                            <a16:creationId xmlns:a16="http://schemas.microsoft.com/office/drawing/2014/main" id="{24618A54-6F70-06AB-365D-6B4D4CA6B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844675"/>
                        <a:ext cx="623887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9" name="Line 9">
            <a:extLst>
              <a:ext uri="{FF2B5EF4-FFF2-40B4-BE49-F238E27FC236}">
                <a16:creationId xmlns:a16="http://schemas.microsoft.com/office/drawing/2014/main" id="{2EEAF37C-017A-BF98-C6DB-A2F6AF8C031A}"/>
              </a:ext>
            </a:extLst>
          </p:cNvPr>
          <p:cNvSpPr>
            <a:spLocks noChangeShapeType="1"/>
          </p:cNvSpPr>
          <p:nvPr/>
        </p:nvSpPr>
        <p:spPr bwMode="auto">
          <a:xfrm flipV="1">
            <a:off x="7239000" y="1295400"/>
            <a:ext cx="228600" cy="15240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6630" name="Text Box 10">
            <a:extLst>
              <a:ext uri="{FF2B5EF4-FFF2-40B4-BE49-F238E27FC236}">
                <a16:creationId xmlns:a16="http://schemas.microsoft.com/office/drawing/2014/main" id="{83FC4841-4ECF-6D1F-12A0-4171B1A18EDA}"/>
              </a:ext>
            </a:extLst>
          </p:cNvPr>
          <p:cNvSpPr txBox="1">
            <a:spLocks noChangeArrowheads="1"/>
          </p:cNvSpPr>
          <p:nvPr/>
        </p:nvSpPr>
        <p:spPr bwMode="auto">
          <a:xfrm>
            <a:off x="6910388" y="879475"/>
            <a:ext cx="96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tr-TR" altLang="tr-TR"/>
              <a:t>thumb</a:t>
            </a:r>
            <a:endParaRPr lang="en-US" altLang="tr-TR"/>
          </a:p>
        </p:txBody>
      </p:sp>
      <p:sp>
        <p:nvSpPr>
          <p:cNvPr id="26631" name="Line 11">
            <a:extLst>
              <a:ext uri="{FF2B5EF4-FFF2-40B4-BE49-F238E27FC236}">
                <a16:creationId xmlns:a16="http://schemas.microsoft.com/office/drawing/2014/main" id="{C15731BC-633F-C0B0-5534-03FF00FB3B5F}"/>
              </a:ext>
            </a:extLst>
          </p:cNvPr>
          <p:cNvSpPr>
            <a:spLocks noChangeShapeType="1"/>
          </p:cNvSpPr>
          <p:nvPr/>
        </p:nvSpPr>
        <p:spPr bwMode="auto">
          <a:xfrm flipV="1">
            <a:off x="3733800" y="1371600"/>
            <a:ext cx="76200" cy="24384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6632" name="Text Box 12">
            <a:extLst>
              <a:ext uri="{FF2B5EF4-FFF2-40B4-BE49-F238E27FC236}">
                <a16:creationId xmlns:a16="http://schemas.microsoft.com/office/drawing/2014/main" id="{338C0D81-E8EB-4021-8BA3-99920EABBC31}"/>
              </a:ext>
            </a:extLst>
          </p:cNvPr>
          <p:cNvSpPr txBox="1">
            <a:spLocks noChangeArrowheads="1"/>
          </p:cNvSpPr>
          <p:nvPr/>
        </p:nvSpPr>
        <p:spPr bwMode="auto">
          <a:xfrm>
            <a:off x="3352800" y="914400"/>
            <a:ext cx="96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tr-TR" altLang="tr-TR"/>
              <a:t>thumb</a:t>
            </a:r>
            <a:endParaRPr lang="en-US" altLang="tr-T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26F694BE-4250-D9AB-C626-71E028DEB2A1}"/>
              </a:ext>
            </a:extLst>
          </p:cNvPr>
          <p:cNvSpPr>
            <a:spLocks noGrp="1" noChangeArrowheads="1"/>
          </p:cNvSpPr>
          <p:nvPr>
            <p:ph type="title"/>
          </p:nvPr>
        </p:nvSpPr>
        <p:spPr/>
        <p:txBody>
          <a:bodyPr/>
          <a:lstStyle/>
          <a:p>
            <a:r>
              <a:rPr lang="en-US" altLang="tr-TR">
                <a:effectLst>
                  <a:outerShdw blurRad="38100" dist="38100" dir="2700000" algn="tl">
                    <a:srgbClr val="000000"/>
                  </a:outerShdw>
                </a:effectLst>
              </a:rPr>
              <a:t>Affine Spaces</a:t>
            </a:r>
          </a:p>
        </p:txBody>
      </p:sp>
      <p:sp>
        <p:nvSpPr>
          <p:cNvPr id="27651" name="Rectangle 3">
            <a:extLst>
              <a:ext uri="{FF2B5EF4-FFF2-40B4-BE49-F238E27FC236}">
                <a16:creationId xmlns:a16="http://schemas.microsoft.com/office/drawing/2014/main" id="{0093DF3F-3CEF-48A6-3D6F-295CE3D5AA33}"/>
              </a:ext>
            </a:extLst>
          </p:cNvPr>
          <p:cNvSpPr>
            <a:spLocks noGrp="1" noChangeArrowheads="1"/>
          </p:cNvSpPr>
          <p:nvPr>
            <p:ph type="body" idx="1"/>
          </p:nvPr>
        </p:nvSpPr>
        <p:spPr/>
        <p:txBody>
          <a:bodyPr>
            <a:normAutofit lnSpcReduction="10000"/>
          </a:bodyPr>
          <a:lstStyle/>
          <a:p>
            <a:r>
              <a:rPr lang="en-US" altLang="tr-TR" sz="2400"/>
              <a:t>Point + a vector space</a:t>
            </a:r>
          </a:p>
          <a:p>
            <a:endParaRPr lang="en-US" altLang="tr-TR" sz="2400"/>
          </a:p>
          <a:p>
            <a:r>
              <a:rPr lang="en-US" altLang="tr-TR" sz="2400"/>
              <a:t>Operations</a:t>
            </a:r>
          </a:p>
          <a:p>
            <a:pPr lvl="1"/>
            <a:r>
              <a:rPr lang="en-US" altLang="tr-TR" sz="2200">
                <a:ea typeface="ＭＳ Ｐゴシック" panose="020B0600070205080204" pitchFamily="34" charset="-128"/>
              </a:rPr>
              <a:t>Vector-vector addition</a:t>
            </a:r>
          </a:p>
          <a:p>
            <a:pPr lvl="1"/>
            <a:r>
              <a:rPr lang="en-US" altLang="tr-TR" sz="2200">
                <a:ea typeface="ＭＳ Ｐゴシック" panose="020B0600070205080204" pitchFamily="34" charset="-128"/>
              </a:rPr>
              <a:t>Scalar-vector multiplication</a:t>
            </a:r>
          </a:p>
          <a:p>
            <a:pPr lvl="1"/>
            <a:r>
              <a:rPr lang="en-US" altLang="tr-TR" sz="2200">
                <a:ea typeface="ＭＳ Ｐゴシック" panose="020B0600070205080204" pitchFamily="34" charset="-128"/>
              </a:rPr>
              <a:t>Point-vector addition</a:t>
            </a:r>
          </a:p>
          <a:p>
            <a:pPr lvl="1"/>
            <a:r>
              <a:rPr lang="en-US" altLang="tr-TR" sz="2200">
                <a:ea typeface="ＭＳ Ｐゴシック" panose="020B0600070205080204" pitchFamily="34" charset="-128"/>
              </a:rPr>
              <a:t>Scalar-scalar operations</a:t>
            </a:r>
          </a:p>
          <a:p>
            <a:endParaRPr lang="en-US" altLang="tr-TR" sz="2400"/>
          </a:p>
          <a:p>
            <a:r>
              <a:rPr lang="en-US" altLang="tr-TR" sz="2400"/>
              <a:t>For any point define</a:t>
            </a:r>
          </a:p>
          <a:p>
            <a:pPr lvl="1"/>
            <a:r>
              <a:rPr lang="en-US" altLang="tr-TR" sz="2200">
                <a:latin typeface="Times New Roman" panose="02020603050405020304" pitchFamily="18" charset="0"/>
                <a:ea typeface="ＭＳ Ｐゴシック" panose="020B0600070205080204" pitchFamily="34" charset="-128"/>
              </a:rPr>
              <a:t>1 </a:t>
            </a:r>
            <a:r>
              <a:rPr lang="en-US" altLang="tr-TR" sz="220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tr-TR" sz="2200">
                <a:latin typeface="Times New Roman" panose="02020603050405020304" pitchFamily="18" charset="0"/>
                <a:ea typeface="ＭＳ Ｐゴシック" panose="020B0600070205080204" pitchFamily="34" charset="-128"/>
              </a:rPr>
              <a:t>P = P</a:t>
            </a:r>
          </a:p>
          <a:p>
            <a:pPr lvl="1"/>
            <a:r>
              <a:rPr lang="en-US" altLang="tr-TR" sz="2200">
                <a:latin typeface="Times New Roman" panose="02020603050405020304" pitchFamily="18" charset="0"/>
                <a:ea typeface="ＭＳ Ｐゴシック" panose="020B0600070205080204" pitchFamily="34" charset="-128"/>
              </a:rPr>
              <a:t>0 </a:t>
            </a:r>
            <a:r>
              <a:rPr lang="en-US" altLang="tr-TR" sz="2200">
                <a:latin typeface="Times New Roman" panose="02020603050405020304" pitchFamily="18" charset="0"/>
                <a:ea typeface="ＭＳ Ｐゴシック" panose="020B0600070205080204" pitchFamily="34" charset="-128"/>
                <a:cs typeface="Times New Roman" panose="02020603050405020304" pitchFamily="18" charset="0"/>
              </a:rPr>
              <a:t>•</a:t>
            </a:r>
            <a:r>
              <a:rPr lang="en-US" altLang="tr-TR" sz="2200">
                <a:latin typeface="Times New Roman" panose="02020603050405020304" pitchFamily="18" charset="0"/>
                <a:ea typeface="ＭＳ Ｐゴシック" panose="020B0600070205080204" pitchFamily="34" charset="-128"/>
              </a:rPr>
              <a:t> P = </a:t>
            </a:r>
            <a:r>
              <a:rPr lang="en-US" altLang="tr-TR" sz="2200" b="1">
                <a:latin typeface="Times New Roman" panose="02020603050405020304" pitchFamily="18" charset="0"/>
                <a:ea typeface="ＭＳ Ｐゴシック" panose="020B0600070205080204" pitchFamily="34" charset="-128"/>
              </a:rPr>
              <a:t>0</a:t>
            </a:r>
            <a:r>
              <a:rPr lang="en-US" altLang="tr-TR" sz="2200">
                <a:ea typeface="ＭＳ Ｐゴシック" panose="020B0600070205080204" pitchFamily="34" charset="-128"/>
              </a:rPr>
              <a:t> (zero vector)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
            <a:extLst>
              <a:ext uri="{FF2B5EF4-FFF2-40B4-BE49-F238E27FC236}">
                <a16:creationId xmlns:a16="http://schemas.microsoft.com/office/drawing/2014/main" id="{119F07EA-516A-E9B8-DE0F-976FD9D97211}"/>
              </a:ext>
            </a:extLst>
          </p:cNvPr>
          <p:cNvSpPr>
            <a:spLocks noChangeArrowheads="1"/>
          </p:cNvSpPr>
          <p:nvPr/>
        </p:nvSpPr>
        <p:spPr bwMode="auto">
          <a:xfrm>
            <a:off x="1331913" y="3141663"/>
            <a:ext cx="4895850" cy="1152525"/>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tr-TR" altLang="tr-TR"/>
          </a:p>
        </p:txBody>
      </p:sp>
      <p:sp>
        <p:nvSpPr>
          <p:cNvPr id="124930" name="Rectangle 2">
            <a:extLst>
              <a:ext uri="{FF2B5EF4-FFF2-40B4-BE49-F238E27FC236}">
                <a16:creationId xmlns:a16="http://schemas.microsoft.com/office/drawing/2014/main" id="{AA9ADC2C-9F03-84B9-F309-744E822AF7F8}"/>
              </a:ext>
            </a:extLst>
          </p:cNvPr>
          <p:cNvSpPr>
            <a:spLocks noGrp="1" noChangeArrowheads="1"/>
          </p:cNvSpPr>
          <p:nvPr>
            <p:ph type="title"/>
          </p:nvPr>
        </p:nvSpPr>
        <p:spPr/>
        <p:txBody>
          <a:bodyPr/>
          <a:lstStyle/>
          <a:p>
            <a:r>
              <a:rPr lang="en-US" altLang="tr-TR">
                <a:effectLst>
                  <a:outerShdw blurRad="38100" dist="38100" dir="2700000" algn="tl">
                    <a:srgbClr val="000000"/>
                  </a:outerShdw>
                </a:effectLst>
              </a:rPr>
              <a:t>Affine Sums</a:t>
            </a:r>
          </a:p>
        </p:txBody>
      </p:sp>
      <p:sp>
        <p:nvSpPr>
          <p:cNvPr id="124934" name="Rectangle 6">
            <a:extLst>
              <a:ext uri="{FF2B5EF4-FFF2-40B4-BE49-F238E27FC236}">
                <a16:creationId xmlns:a16="http://schemas.microsoft.com/office/drawing/2014/main" id="{AD87C388-7EEB-350D-2B11-5B835293D21B}"/>
              </a:ext>
            </a:extLst>
          </p:cNvPr>
          <p:cNvSpPr>
            <a:spLocks noChangeArrowheads="1"/>
          </p:cNvSpPr>
          <p:nvPr/>
        </p:nvSpPr>
        <p:spPr bwMode="auto">
          <a:xfrm>
            <a:off x="1476375" y="3286125"/>
            <a:ext cx="457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P = </a:t>
            </a:r>
            <a:r>
              <a:rPr lang="en-US" altLang="tr-TR">
                <a:latin typeface="Symbol" pitchFamily="2" charset="2"/>
              </a:rPr>
              <a:t>a</a:t>
            </a:r>
            <a:r>
              <a:rPr lang="en-US" altLang="tr-TR" baseline="-25000"/>
              <a:t>1</a:t>
            </a:r>
            <a:r>
              <a:rPr lang="en-US" altLang="tr-TR"/>
              <a:t>R + </a:t>
            </a:r>
            <a:r>
              <a:rPr lang="en-US" altLang="tr-TR">
                <a:latin typeface="Symbol" pitchFamily="2" charset="2"/>
              </a:rPr>
              <a:t>a</a:t>
            </a:r>
            <a:r>
              <a:rPr lang="en-US" altLang="tr-TR" baseline="-25000"/>
              <a:t>2</a:t>
            </a:r>
            <a:r>
              <a:rPr lang="en-US" altLang="tr-TR"/>
              <a:t>Q,    where </a:t>
            </a:r>
          </a:p>
          <a:p>
            <a:r>
              <a:rPr lang="en-US" altLang="tr-TR">
                <a:latin typeface="Symbol" pitchFamily="2" charset="2"/>
              </a:rPr>
              <a:t>a</a:t>
            </a:r>
            <a:r>
              <a:rPr lang="en-US" altLang="tr-TR" baseline="-25000"/>
              <a:t>1</a:t>
            </a:r>
            <a:r>
              <a:rPr lang="en-US" altLang="tr-TR"/>
              <a:t>+ </a:t>
            </a:r>
            <a:r>
              <a:rPr lang="en-US" altLang="tr-TR">
                <a:latin typeface="Symbol" pitchFamily="2" charset="2"/>
              </a:rPr>
              <a:t>a</a:t>
            </a:r>
            <a:r>
              <a:rPr lang="en-US" altLang="tr-TR" baseline="-25000"/>
              <a:t>2</a:t>
            </a:r>
            <a:r>
              <a:rPr lang="en-US" altLang="tr-TR"/>
              <a:t> = 1</a:t>
            </a:r>
          </a:p>
        </p:txBody>
      </p:sp>
      <p:sp>
        <p:nvSpPr>
          <p:cNvPr id="28677" name="Rectangle 8">
            <a:extLst>
              <a:ext uri="{FF2B5EF4-FFF2-40B4-BE49-F238E27FC236}">
                <a16:creationId xmlns:a16="http://schemas.microsoft.com/office/drawing/2014/main" id="{E8ED2325-1626-551F-5067-C18E3C62BB3A}"/>
              </a:ext>
            </a:extLst>
          </p:cNvPr>
          <p:cNvSpPr>
            <a:spLocks noChangeArrowheads="1"/>
          </p:cNvSpPr>
          <p:nvPr/>
        </p:nvSpPr>
        <p:spPr bwMode="auto">
          <a:xfrm>
            <a:off x="611188" y="1484313"/>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P( </a:t>
            </a:r>
            <a:r>
              <a:rPr lang="en-US" altLang="tr-TR">
                <a:latin typeface="Symbol" pitchFamily="2" charset="2"/>
              </a:rPr>
              <a:t>a</a:t>
            </a:r>
            <a:r>
              <a:rPr lang="en-US" altLang="tr-TR"/>
              <a:t>) = </a:t>
            </a:r>
            <a:r>
              <a:rPr lang="en-US" altLang="tr-TR">
                <a:latin typeface="Symbol" pitchFamily="2" charset="2"/>
              </a:rPr>
              <a:t>a</a:t>
            </a:r>
            <a:r>
              <a:rPr lang="en-US" altLang="tr-TR"/>
              <a:t>R + (1-</a:t>
            </a:r>
            <a:r>
              <a:rPr lang="en-US" altLang="tr-TR">
                <a:latin typeface="Symbol" pitchFamily="2" charset="2"/>
              </a:rPr>
              <a:t>a</a:t>
            </a:r>
            <a:r>
              <a:rPr lang="en-US" altLang="tr-TR"/>
              <a:t>)Q</a:t>
            </a:r>
            <a:endParaRPr lang="tr-TR" altLang="tr-TR"/>
          </a:p>
        </p:txBody>
      </p:sp>
      <p:sp>
        <p:nvSpPr>
          <p:cNvPr id="28678" name="Text Box 9">
            <a:extLst>
              <a:ext uri="{FF2B5EF4-FFF2-40B4-BE49-F238E27FC236}">
                <a16:creationId xmlns:a16="http://schemas.microsoft.com/office/drawing/2014/main" id="{0F0E72D3-164E-918F-B850-C98D9E3340B6}"/>
              </a:ext>
            </a:extLst>
          </p:cNvPr>
          <p:cNvSpPr txBox="1">
            <a:spLocks noChangeArrowheads="1"/>
          </p:cNvSpPr>
          <p:nvPr/>
        </p:nvSpPr>
        <p:spPr bwMode="auto">
          <a:xfrm>
            <a:off x="468313" y="2060575"/>
            <a:ext cx="84788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This operation looks like the addition of two points and leads to the </a:t>
            </a:r>
          </a:p>
          <a:p>
            <a:r>
              <a:rPr lang="en-US" altLang="tr-TR"/>
              <a:t>equivalent form</a:t>
            </a:r>
            <a:endParaRPr lang="tr-TR" altLang="tr-TR"/>
          </a:p>
        </p:txBody>
      </p:sp>
      <p:pic>
        <p:nvPicPr>
          <p:cNvPr id="2" name="Resim 1">
            <a:extLst>
              <a:ext uri="{FF2B5EF4-FFF2-40B4-BE49-F238E27FC236}">
                <a16:creationId xmlns:a16="http://schemas.microsoft.com/office/drawing/2014/main" id="{3C37F109-5D71-6E54-7F5A-876BF5A089E4}"/>
              </a:ext>
            </a:extLst>
          </p:cNvPr>
          <p:cNvPicPr>
            <a:picLocks noChangeAspect="1"/>
          </p:cNvPicPr>
          <p:nvPr/>
        </p:nvPicPr>
        <p:blipFill>
          <a:blip r:embed="rId2"/>
          <a:stretch>
            <a:fillRect/>
          </a:stretch>
        </p:blipFill>
        <p:spPr>
          <a:xfrm>
            <a:off x="1619672" y="4552951"/>
            <a:ext cx="4076700" cy="1993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4934"/>
                                        </p:tgtEl>
                                        <p:attrNameLst>
                                          <p:attrName>style.visibility</p:attrName>
                                        </p:attrNameLst>
                                      </p:cBhvr>
                                      <p:to>
                                        <p:strVal val="visible"/>
                                      </p:to>
                                    </p:set>
                                    <p:anim calcmode="lin" valueType="num">
                                      <p:cBhvr additive="base">
                                        <p:cTn id="7" dur="500" fill="hold"/>
                                        <p:tgtEl>
                                          <p:spTgt spid="124934"/>
                                        </p:tgtEl>
                                        <p:attrNameLst>
                                          <p:attrName>ppt_x</p:attrName>
                                        </p:attrNameLst>
                                      </p:cBhvr>
                                      <p:tavLst>
                                        <p:tav tm="0">
                                          <p:val>
                                            <p:strVal val="#ppt_x"/>
                                          </p:val>
                                        </p:tav>
                                        <p:tav tm="100000">
                                          <p:val>
                                            <p:strVal val="#ppt_x"/>
                                          </p:val>
                                        </p:tav>
                                      </p:tavLst>
                                    </p:anim>
                                    <p:anim calcmode="lin" valueType="num">
                                      <p:cBhvr additive="base">
                                        <p:cTn id="8" dur="500" fill="hold"/>
                                        <p:tgtEl>
                                          <p:spTgt spid="1249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3FB12793-3FC7-E6C5-9EEE-79D854F35326}"/>
              </a:ext>
            </a:extLst>
          </p:cNvPr>
          <p:cNvSpPr>
            <a:spLocks noGrp="1" noChangeArrowheads="1"/>
          </p:cNvSpPr>
          <p:nvPr>
            <p:ph type="title"/>
          </p:nvPr>
        </p:nvSpPr>
        <p:spPr/>
        <p:txBody>
          <a:bodyPr/>
          <a:lstStyle/>
          <a:p>
            <a:r>
              <a:rPr lang="en-US" altLang="tr-TR">
                <a:effectLst>
                  <a:outerShdw blurRad="38100" dist="38100" dir="2700000" algn="tl">
                    <a:srgbClr val="000000"/>
                  </a:outerShdw>
                </a:effectLst>
              </a:rPr>
              <a:t>Affine Sums</a:t>
            </a:r>
          </a:p>
        </p:txBody>
      </p:sp>
      <p:sp>
        <p:nvSpPr>
          <p:cNvPr id="29699" name="Rectangle 3">
            <a:extLst>
              <a:ext uri="{FF2B5EF4-FFF2-40B4-BE49-F238E27FC236}">
                <a16:creationId xmlns:a16="http://schemas.microsoft.com/office/drawing/2014/main" id="{AB1F481D-CD96-EBF9-2C87-AC9A9578A882}"/>
              </a:ext>
            </a:extLst>
          </p:cNvPr>
          <p:cNvSpPr>
            <a:spLocks noGrp="1" noChangeArrowheads="1"/>
          </p:cNvSpPr>
          <p:nvPr>
            <p:ph type="body" idx="1"/>
          </p:nvPr>
        </p:nvSpPr>
        <p:spPr/>
        <p:txBody>
          <a:bodyPr/>
          <a:lstStyle/>
          <a:p>
            <a:r>
              <a:rPr lang="en-US" altLang="tr-TR" sz="2400" dirty="0"/>
              <a:t>Consider the “sum”</a:t>
            </a:r>
          </a:p>
          <a:p>
            <a:pPr>
              <a:buFontTx/>
              <a:buNone/>
            </a:pPr>
            <a:r>
              <a:rPr lang="en-US" altLang="tr-TR" sz="2400" dirty="0">
                <a:latin typeface="Times New Roman" panose="02020603050405020304" pitchFamily="18" charset="0"/>
              </a:rPr>
              <a:t>P=</a:t>
            </a:r>
            <a:r>
              <a:rPr lang="en-US" altLang="tr-TR" sz="2400" dirty="0">
                <a:latin typeface="Symbol" pitchFamily="2" charset="2"/>
              </a:rPr>
              <a:t>a</a:t>
            </a:r>
            <a:r>
              <a:rPr lang="en-US" altLang="tr-TR" sz="2400" baseline="-25000" dirty="0">
                <a:latin typeface="Times New Roman" panose="02020603050405020304" pitchFamily="18" charset="0"/>
              </a:rPr>
              <a:t>1</a:t>
            </a:r>
            <a:r>
              <a:rPr lang="en-US" altLang="tr-TR" sz="2400" dirty="0">
                <a:latin typeface="Times New Roman" panose="02020603050405020304" pitchFamily="18" charset="0"/>
              </a:rPr>
              <a:t>P</a:t>
            </a:r>
            <a:r>
              <a:rPr lang="en-US" altLang="tr-TR" sz="2400" baseline="-25000" dirty="0">
                <a:latin typeface="Times New Roman" panose="02020603050405020304" pitchFamily="18" charset="0"/>
              </a:rPr>
              <a:t>1</a:t>
            </a:r>
            <a:r>
              <a:rPr lang="en-US" altLang="tr-TR" sz="2400" dirty="0">
                <a:latin typeface="Times New Roman" panose="02020603050405020304" pitchFamily="18" charset="0"/>
              </a:rPr>
              <a:t>+</a:t>
            </a:r>
            <a:r>
              <a:rPr lang="en-US" altLang="tr-TR" sz="2400" dirty="0">
                <a:latin typeface="Symbol" pitchFamily="2" charset="2"/>
              </a:rPr>
              <a:t>a</a:t>
            </a:r>
            <a:r>
              <a:rPr lang="en-US" altLang="tr-TR" sz="2400" baseline="-25000" dirty="0">
                <a:latin typeface="Times New Roman" panose="02020603050405020304" pitchFamily="18" charset="0"/>
              </a:rPr>
              <a:t>2</a:t>
            </a:r>
            <a:r>
              <a:rPr lang="en-US" altLang="tr-TR" sz="2400" dirty="0">
                <a:latin typeface="Times New Roman" panose="02020603050405020304" pitchFamily="18" charset="0"/>
              </a:rPr>
              <a:t>P</a:t>
            </a:r>
            <a:r>
              <a:rPr lang="en-US" altLang="tr-TR" sz="2400" baseline="-25000" dirty="0">
                <a:latin typeface="Times New Roman" panose="02020603050405020304" pitchFamily="18" charset="0"/>
              </a:rPr>
              <a:t>2</a:t>
            </a:r>
            <a:r>
              <a:rPr lang="en-US" altLang="tr-TR" sz="2400" dirty="0">
                <a:latin typeface="Times New Roman" panose="02020603050405020304" pitchFamily="18" charset="0"/>
              </a:rPr>
              <a:t>+…..+</a:t>
            </a:r>
            <a:r>
              <a:rPr lang="en-US" altLang="tr-TR" sz="2400" dirty="0" err="1">
                <a:latin typeface="Symbol" pitchFamily="2" charset="2"/>
              </a:rPr>
              <a:t>a</a:t>
            </a:r>
            <a:r>
              <a:rPr lang="en-US" altLang="tr-TR" sz="2400" baseline="-25000" dirty="0" err="1">
                <a:latin typeface="Times New Roman" panose="02020603050405020304" pitchFamily="18" charset="0"/>
              </a:rPr>
              <a:t>n</a:t>
            </a:r>
            <a:r>
              <a:rPr lang="en-US" altLang="tr-TR" sz="2400" dirty="0" err="1">
                <a:latin typeface="Times New Roman" panose="02020603050405020304" pitchFamily="18" charset="0"/>
              </a:rPr>
              <a:t>P</a:t>
            </a:r>
            <a:r>
              <a:rPr lang="en-US" altLang="tr-TR" sz="2400" baseline="-25000" dirty="0" err="1">
                <a:latin typeface="Times New Roman" panose="02020603050405020304" pitchFamily="18" charset="0"/>
              </a:rPr>
              <a:t>n</a:t>
            </a:r>
            <a:endParaRPr lang="en-US" altLang="tr-TR" sz="2400" baseline="-25000" dirty="0">
              <a:latin typeface="Times New Roman" panose="02020603050405020304" pitchFamily="18" charset="0"/>
            </a:endParaRPr>
          </a:p>
          <a:p>
            <a:pPr>
              <a:buFontTx/>
              <a:buNone/>
            </a:pPr>
            <a:endParaRPr lang="en-US" altLang="tr-TR" sz="2400" baseline="-25000" dirty="0">
              <a:latin typeface="Times New Roman" panose="02020603050405020304" pitchFamily="18" charset="0"/>
            </a:endParaRPr>
          </a:p>
          <a:p>
            <a:pPr>
              <a:buFontTx/>
              <a:buNone/>
            </a:pPr>
            <a:r>
              <a:rPr lang="en-US" altLang="tr-TR" sz="2400" dirty="0"/>
              <a:t>Can show by induction that this sum makes sense if</a:t>
            </a:r>
          </a:p>
          <a:p>
            <a:pPr>
              <a:buFontTx/>
              <a:buNone/>
            </a:pPr>
            <a:r>
              <a:rPr lang="en-US" altLang="tr-TR" sz="2400" dirty="0">
                <a:latin typeface="Symbol" pitchFamily="2" charset="2"/>
              </a:rPr>
              <a:t>a</a:t>
            </a:r>
            <a:r>
              <a:rPr lang="en-US" altLang="tr-TR" sz="2400" baseline="-25000" dirty="0"/>
              <a:t>1</a:t>
            </a:r>
            <a:r>
              <a:rPr lang="en-US" altLang="tr-TR" sz="2400" dirty="0"/>
              <a:t>+</a:t>
            </a:r>
            <a:r>
              <a:rPr lang="en-US" altLang="tr-TR" sz="2400" dirty="0">
                <a:latin typeface="Symbol" pitchFamily="2" charset="2"/>
              </a:rPr>
              <a:t>a</a:t>
            </a:r>
            <a:r>
              <a:rPr lang="en-US" altLang="tr-TR" sz="2400" baseline="-25000" dirty="0"/>
              <a:t>2</a:t>
            </a:r>
            <a:r>
              <a:rPr lang="en-US" altLang="tr-TR" sz="2400" dirty="0"/>
              <a:t>+…..</a:t>
            </a:r>
            <a:r>
              <a:rPr lang="en-US" altLang="tr-TR" sz="2400" dirty="0">
                <a:latin typeface="Symbol" pitchFamily="2" charset="2"/>
              </a:rPr>
              <a:t>a</a:t>
            </a:r>
            <a:r>
              <a:rPr lang="en-US" altLang="tr-TR" sz="2400" baseline="-25000" dirty="0"/>
              <a:t>n</a:t>
            </a:r>
            <a:r>
              <a:rPr lang="en-US" altLang="tr-TR" sz="2400" dirty="0"/>
              <a:t>=1</a:t>
            </a:r>
          </a:p>
          <a:p>
            <a:pPr>
              <a:buFontTx/>
              <a:buNone/>
            </a:pPr>
            <a:r>
              <a:rPr lang="en-US" altLang="tr-TR" sz="2400" dirty="0"/>
              <a:t>in which case we have the </a:t>
            </a:r>
            <a:r>
              <a:rPr lang="en-US" altLang="tr-TR" sz="2400" i="1" dirty="0"/>
              <a:t>affine sum </a:t>
            </a:r>
            <a:r>
              <a:rPr lang="en-US" altLang="tr-TR" sz="2400" dirty="0"/>
              <a:t>of the points </a:t>
            </a:r>
            <a:r>
              <a:rPr lang="en-US" altLang="tr-TR" sz="2400" dirty="0">
                <a:latin typeface="Times New Roman" panose="02020603050405020304" pitchFamily="18" charset="0"/>
              </a:rPr>
              <a:t>P</a:t>
            </a:r>
            <a:r>
              <a:rPr lang="en-US" altLang="tr-TR" sz="2400" baseline="-25000" dirty="0">
                <a:latin typeface="Times New Roman" panose="02020603050405020304" pitchFamily="18" charset="0"/>
              </a:rPr>
              <a:t>1</a:t>
            </a:r>
            <a:r>
              <a:rPr lang="en-US" altLang="tr-TR" sz="2400" dirty="0">
                <a:latin typeface="Symbol" pitchFamily="2" charset="2"/>
              </a:rPr>
              <a:t>,</a:t>
            </a:r>
            <a:r>
              <a:rPr lang="en-US" altLang="tr-TR" sz="2400" dirty="0">
                <a:latin typeface="Times New Roman" panose="02020603050405020304" pitchFamily="18" charset="0"/>
              </a:rPr>
              <a:t>P</a:t>
            </a:r>
            <a:r>
              <a:rPr lang="en-US" altLang="tr-TR" sz="2400" baseline="-25000" dirty="0">
                <a:latin typeface="Times New Roman" panose="02020603050405020304" pitchFamily="18" charset="0"/>
              </a:rPr>
              <a:t>2</a:t>
            </a:r>
            <a:r>
              <a:rPr lang="en-US" altLang="tr-TR" sz="2400" dirty="0">
                <a:latin typeface="Times New Roman" panose="02020603050405020304" pitchFamily="18" charset="0"/>
              </a:rPr>
              <a:t>,…..</a:t>
            </a:r>
            <a:r>
              <a:rPr lang="en-US" altLang="tr-TR" sz="2400" dirty="0" err="1">
                <a:latin typeface="Times New Roman" panose="02020603050405020304" pitchFamily="18" charset="0"/>
              </a:rPr>
              <a:t>P</a:t>
            </a:r>
            <a:r>
              <a:rPr lang="en-US" altLang="tr-TR" sz="2400" baseline="-25000" dirty="0" err="1">
                <a:latin typeface="Times New Roman" panose="02020603050405020304" pitchFamily="18" charset="0"/>
              </a:rPr>
              <a:t>n</a:t>
            </a:r>
            <a:endParaRPr lang="en-US" altLang="tr-TR" sz="2400" dirty="0"/>
          </a:p>
          <a:p>
            <a:endParaRPr lang="en-US" altLang="tr-TR" sz="2400" dirty="0"/>
          </a:p>
          <a:p>
            <a:r>
              <a:rPr lang="en-US" altLang="tr-TR" sz="2400" dirty="0"/>
              <a:t>If, in addition, </a:t>
            </a:r>
            <a:r>
              <a:rPr lang="en-US" altLang="tr-TR" sz="2400" dirty="0">
                <a:latin typeface="Symbol" pitchFamily="2" charset="2"/>
              </a:rPr>
              <a:t>a</a:t>
            </a:r>
            <a:r>
              <a:rPr lang="en-US" altLang="tr-TR" sz="2400" baseline="-25000" dirty="0">
                <a:latin typeface="Times New Roman" panose="02020603050405020304" pitchFamily="18" charset="0"/>
              </a:rPr>
              <a:t>i</a:t>
            </a:r>
            <a:r>
              <a:rPr lang="en-US" altLang="tr-TR" sz="2400" dirty="0">
                <a:latin typeface="Times New Roman" panose="02020603050405020304" pitchFamily="18" charset="0"/>
              </a:rPr>
              <a:t>&gt;=0</a:t>
            </a:r>
            <a:r>
              <a:rPr lang="en-US" altLang="tr-TR" sz="2400" dirty="0"/>
              <a:t>, we have the </a:t>
            </a:r>
            <a:r>
              <a:rPr lang="en-US" altLang="tr-TR" sz="2400" i="1" dirty="0"/>
              <a:t>convex hull</a:t>
            </a:r>
            <a:r>
              <a:rPr lang="en-US" altLang="tr-TR" sz="2400" dirty="0"/>
              <a:t> of </a:t>
            </a:r>
            <a:r>
              <a:rPr lang="en-US" altLang="tr-TR" sz="2400" dirty="0">
                <a:latin typeface="Times New Roman" panose="02020603050405020304" pitchFamily="18" charset="0"/>
              </a:rPr>
              <a:t>P</a:t>
            </a:r>
            <a:r>
              <a:rPr lang="en-US" altLang="tr-TR" sz="2400" baseline="-25000" dirty="0">
                <a:latin typeface="Times New Roman" panose="02020603050405020304" pitchFamily="18" charset="0"/>
              </a:rPr>
              <a:t>1</a:t>
            </a:r>
            <a:r>
              <a:rPr lang="en-US" altLang="tr-TR" sz="2400" dirty="0">
                <a:latin typeface="Symbol" pitchFamily="2" charset="2"/>
              </a:rPr>
              <a:t>,</a:t>
            </a:r>
            <a:r>
              <a:rPr lang="en-US" altLang="tr-TR" sz="2400" dirty="0">
                <a:latin typeface="Times New Roman" panose="02020603050405020304" pitchFamily="18" charset="0"/>
              </a:rPr>
              <a:t>P</a:t>
            </a:r>
            <a:r>
              <a:rPr lang="en-US" altLang="tr-TR" sz="2400" baseline="-25000" dirty="0">
                <a:latin typeface="Times New Roman" panose="02020603050405020304" pitchFamily="18" charset="0"/>
              </a:rPr>
              <a:t>2</a:t>
            </a:r>
            <a:r>
              <a:rPr lang="en-US" altLang="tr-TR" sz="2400" dirty="0">
                <a:latin typeface="Times New Roman" panose="02020603050405020304" pitchFamily="18" charset="0"/>
              </a:rPr>
              <a:t>,…..</a:t>
            </a:r>
            <a:r>
              <a:rPr lang="en-US" altLang="tr-TR" sz="2400" dirty="0" err="1">
                <a:latin typeface="Times New Roman" panose="02020603050405020304" pitchFamily="18" charset="0"/>
              </a:rPr>
              <a:t>P</a:t>
            </a:r>
            <a:r>
              <a:rPr lang="en-US" altLang="tr-TR" sz="2400" baseline="-25000" dirty="0" err="1">
                <a:latin typeface="Times New Roman" panose="02020603050405020304" pitchFamily="18" charset="0"/>
              </a:rPr>
              <a:t>n</a:t>
            </a:r>
            <a:endParaRPr lang="en-US" altLang="tr-TR" sz="2400" dirty="0"/>
          </a:p>
          <a:p>
            <a:pPr>
              <a:buFontTx/>
              <a:buNone/>
            </a:pPr>
            <a:endParaRPr lang="en-US" altLang="tr-TR" sz="2400" baseline="-25000" dirty="0">
              <a:latin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0E1E959B-2C65-54D6-2F9B-D962D9A99AD1}"/>
              </a:ext>
            </a:extLst>
          </p:cNvPr>
          <p:cNvSpPr>
            <a:spLocks noGrp="1" noChangeArrowheads="1"/>
          </p:cNvSpPr>
          <p:nvPr>
            <p:ph type="title"/>
          </p:nvPr>
        </p:nvSpPr>
        <p:spPr/>
        <p:txBody>
          <a:bodyPr/>
          <a:lstStyle/>
          <a:p>
            <a:pPr>
              <a:defRPr/>
            </a:pPr>
            <a:r>
              <a:rPr lang="en-US" altLang="tr-TR" sz="2475">
                <a:effectLst>
                  <a:outerShdw blurRad="38100" dist="38100" dir="2700000" algn="tl">
                    <a:srgbClr val="000000"/>
                  </a:outerShdw>
                </a:effectLst>
                <a:ea typeface="ＭＳ Ｐゴシック" panose="020B0600070205080204" pitchFamily="34" charset="-128"/>
              </a:rPr>
              <a:t>Affine combination of points</a:t>
            </a:r>
          </a:p>
        </p:txBody>
      </p:sp>
      <p:sp>
        <p:nvSpPr>
          <p:cNvPr id="32770" name="Text Box 4">
            <a:extLst>
              <a:ext uri="{FF2B5EF4-FFF2-40B4-BE49-F238E27FC236}">
                <a16:creationId xmlns:a16="http://schemas.microsoft.com/office/drawing/2014/main" id="{90AE0917-DA31-5D2A-97D1-AD59CCE88E56}"/>
              </a:ext>
            </a:extLst>
          </p:cNvPr>
          <p:cNvSpPr txBox="1">
            <a:spLocks noChangeArrowheads="1"/>
          </p:cNvSpPr>
          <p:nvPr/>
        </p:nvSpPr>
        <p:spPr bwMode="auto">
          <a:xfrm>
            <a:off x="1313260" y="1916907"/>
            <a:ext cx="67628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dirty="0"/>
              <a:t>Consider forming a linear combination of two points, P = (P</a:t>
            </a:r>
            <a:r>
              <a:rPr lang="en-US" altLang="tr-TR" sz="1800" baseline="-25000" dirty="0"/>
              <a:t>1</a:t>
            </a:r>
            <a:r>
              <a:rPr lang="en-US" altLang="tr-TR" sz="1800" dirty="0"/>
              <a:t>, P</a:t>
            </a:r>
            <a:r>
              <a:rPr lang="en-US" altLang="tr-TR" sz="1800" baseline="-25000" dirty="0"/>
              <a:t>2</a:t>
            </a:r>
            <a:r>
              <a:rPr lang="en-US" altLang="tr-TR" sz="1800" dirty="0"/>
              <a:t>, P</a:t>
            </a:r>
            <a:r>
              <a:rPr lang="en-US" altLang="tr-TR" sz="1800" baseline="-25000" dirty="0"/>
              <a:t>3</a:t>
            </a:r>
            <a:r>
              <a:rPr lang="en-US" altLang="tr-TR" sz="1800" dirty="0"/>
              <a:t>, 1)</a:t>
            </a:r>
          </a:p>
          <a:p>
            <a:r>
              <a:rPr lang="en-US" altLang="tr-TR" sz="1800" dirty="0"/>
              <a:t>and R = (R</a:t>
            </a:r>
            <a:r>
              <a:rPr lang="en-US" altLang="tr-TR" sz="1800" baseline="-25000" dirty="0"/>
              <a:t>1</a:t>
            </a:r>
            <a:r>
              <a:rPr lang="en-US" altLang="tr-TR" sz="1800" dirty="0"/>
              <a:t>, R</a:t>
            </a:r>
            <a:r>
              <a:rPr lang="en-US" altLang="tr-TR" sz="1800" baseline="-25000" dirty="0"/>
              <a:t>2</a:t>
            </a:r>
            <a:r>
              <a:rPr lang="en-US" altLang="tr-TR" sz="1800" dirty="0"/>
              <a:t>, R</a:t>
            </a:r>
            <a:r>
              <a:rPr lang="en-US" altLang="tr-TR" sz="1800" baseline="-25000" dirty="0"/>
              <a:t>3</a:t>
            </a:r>
            <a:r>
              <a:rPr lang="en-US" altLang="tr-TR" sz="1800" dirty="0"/>
              <a:t>, 1), using the scalars f and g:</a:t>
            </a:r>
          </a:p>
          <a:p>
            <a:endParaRPr lang="en-US" altLang="tr-TR" sz="1800" dirty="0"/>
          </a:p>
          <a:p>
            <a:r>
              <a:rPr lang="en-US" altLang="tr-TR" sz="1800" dirty="0" err="1"/>
              <a:t>fP</a:t>
            </a:r>
            <a:r>
              <a:rPr lang="en-US" altLang="tr-TR" sz="1800" dirty="0"/>
              <a:t> + </a:t>
            </a:r>
            <a:r>
              <a:rPr lang="en-US" altLang="tr-TR" sz="1800" dirty="0" err="1"/>
              <a:t>gR</a:t>
            </a:r>
            <a:r>
              <a:rPr lang="en-US" altLang="tr-TR" sz="1800" dirty="0"/>
              <a:t> = (fP</a:t>
            </a:r>
            <a:r>
              <a:rPr lang="en-US" altLang="tr-TR" sz="1800" baseline="-25000" dirty="0"/>
              <a:t>1</a:t>
            </a:r>
            <a:r>
              <a:rPr lang="en-US" altLang="tr-TR" sz="1800" dirty="0"/>
              <a:t> + gR</a:t>
            </a:r>
            <a:r>
              <a:rPr lang="en-US" altLang="tr-TR" sz="1800" baseline="-25000" dirty="0"/>
              <a:t>1</a:t>
            </a:r>
            <a:r>
              <a:rPr lang="en-US" altLang="tr-TR" sz="1800" dirty="0"/>
              <a:t>, fP</a:t>
            </a:r>
            <a:r>
              <a:rPr lang="en-US" altLang="tr-TR" sz="1800" baseline="-25000" dirty="0"/>
              <a:t>2</a:t>
            </a:r>
            <a:r>
              <a:rPr lang="en-US" altLang="tr-TR" sz="1800" dirty="0"/>
              <a:t> + gR</a:t>
            </a:r>
            <a:r>
              <a:rPr lang="en-US" altLang="tr-TR" sz="1800" baseline="-25000" dirty="0"/>
              <a:t>2</a:t>
            </a:r>
            <a:r>
              <a:rPr lang="en-US" altLang="tr-TR" sz="1800" dirty="0"/>
              <a:t>, fP</a:t>
            </a:r>
            <a:r>
              <a:rPr lang="en-US" altLang="tr-TR" sz="1800" baseline="-25000" dirty="0"/>
              <a:t>3</a:t>
            </a:r>
            <a:r>
              <a:rPr lang="en-US" altLang="tr-TR" sz="1800" dirty="0"/>
              <a:t> + gR</a:t>
            </a:r>
            <a:r>
              <a:rPr lang="en-US" altLang="tr-TR" sz="1800" baseline="-25000" dirty="0"/>
              <a:t>3</a:t>
            </a:r>
            <a:r>
              <a:rPr lang="en-US" altLang="tr-TR" sz="1800" dirty="0"/>
              <a:t>, f + g)</a:t>
            </a:r>
            <a:endParaRPr lang="tr-TR" altLang="tr-TR" sz="1800" dirty="0"/>
          </a:p>
        </p:txBody>
      </p:sp>
      <p:sp>
        <p:nvSpPr>
          <p:cNvPr id="165893" name="Text Box 5">
            <a:extLst>
              <a:ext uri="{FF2B5EF4-FFF2-40B4-BE49-F238E27FC236}">
                <a16:creationId xmlns:a16="http://schemas.microsoft.com/office/drawing/2014/main" id="{AD68F6CB-9A6E-D7EF-6C45-F82500881235}"/>
              </a:ext>
            </a:extLst>
          </p:cNvPr>
          <p:cNvSpPr txBox="1">
            <a:spLocks noChangeArrowheads="1"/>
          </p:cNvSpPr>
          <p:nvPr/>
        </p:nvSpPr>
        <p:spPr bwMode="auto">
          <a:xfrm>
            <a:off x="1329928" y="3375424"/>
            <a:ext cx="36503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This is a valid vector if f + g = 0</a:t>
            </a:r>
          </a:p>
          <a:p>
            <a:r>
              <a:rPr lang="en-US" altLang="tr-TR" sz="1800"/>
              <a:t>It is </a:t>
            </a:r>
            <a:r>
              <a:rPr lang="en-US" altLang="tr-TR" sz="1800" i="1"/>
              <a:t>not</a:t>
            </a:r>
            <a:r>
              <a:rPr lang="en-US" altLang="tr-TR" sz="1800"/>
              <a:t> a valid point, unless f + g = 1</a:t>
            </a:r>
            <a:endParaRPr lang="tr-TR" altLang="tr-TR" sz="1800"/>
          </a:p>
        </p:txBody>
      </p:sp>
      <p:sp>
        <p:nvSpPr>
          <p:cNvPr id="165894" name="Text Box 6">
            <a:extLst>
              <a:ext uri="{FF2B5EF4-FFF2-40B4-BE49-F238E27FC236}">
                <a16:creationId xmlns:a16="http://schemas.microsoft.com/office/drawing/2014/main" id="{073C6FCD-83A5-2538-9C59-5F2608F2FBAC}"/>
              </a:ext>
            </a:extLst>
          </p:cNvPr>
          <p:cNvSpPr txBox="1">
            <a:spLocks noChangeArrowheads="1"/>
          </p:cNvSpPr>
          <p:nvPr/>
        </p:nvSpPr>
        <p:spPr bwMode="auto">
          <a:xfrm>
            <a:off x="1327548" y="4131470"/>
            <a:ext cx="59939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dirty="0"/>
              <a:t>The </a:t>
            </a:r>
            <a:r>
              <a:rPr lang="en-US" altLang="tr-TR" sz="1800" b="1" dirty="0"/>
              <a:t>only </a:t>
            </a:r>
            <a:r>
              <a:rPr lang="en-US" altLang="tr-TR" sz="1800" dirty="0"/>
              <a:t>linear combination of points that is valid is an </a:t>
            </a:r>
            <a:r>
              <a:rPr lang="en-US" altLang="tr-TR" sz="1800" b="1" dirty="0"/>
              <a:t>affine </a:t>
            </a:r>
          </a:p>
          <a:p>
            <a:r>
              <a:rPr lang="en-US" altLang="tr-TR" sz="1800" dirty="0"/>
              <a:t>combination. </a:t>
            </a:r>
            <a:endParaRPr lang="tr-TR" altLang="tr-TR"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5893"/>
                                        </p:tgtEl>
                                        <p:attrNameLst>
                                          <p:attrName>style.visibility</p:attrName>
                                        </p:attrNameLst>
                                      </p:cBhvr>
                                      <p:to>
                                        <p:strVal val="visible"/>
                                      </p:to>
                                    </p:set>
                                    <p:animEffect transition="in" filter="box(in)">
                                      <p:cBhvr>
                                        <p:cTn id="7" dur="500"/>
                                        <p:tgtEl>
                                          <p:spTgt spid="1658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65894"/>
                                        </p:tgtEl>
                                        <p:attrNameLst>
                                          <p:attrName>style.visibility</p:attrName>
                                        </p:attrNameLst>
                                      </p:cBhvr>
                                      <p:to>
                                        <p:strVal val="visible"/>
                                      </p:to>
                                    </p:set>
                                    <p:animEffect transition="in" filter="box(in)">
                                      <p:cBhvr>
                                        <p:cTn id="12" dur="500"/>
                                        <p:tgtEl>
                                          <p:spTgt spid="165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3" grpId="0"/>
      <p:bldP spid="16589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3">
            <a:extLst>
              <a:ext uri="{FF2B5EF4-FFF2-40B4-BE49-F238E27FC236}">
                <a16:creationId xmlns:a16="http://schemas.microsoft.com/office/drawing/2014/main" id="{6FEAEC46-D70A-CD42-B186-E0AA6D2342A3}"/>
              </a:ext>
            </a:extLst>
          </p:cNvPr>
          <p:cNvSpPr txBox="1">
            <a:spLocks noChangeArrowheads="1"/>
          </p:cNvSpPr>
          <p:nvPr/>
        </p:nvSpPr>
        <p:spPr bwMode="auto">
          <a:xfrm>
            <a:off x="1328738" y="3699273"/>
            <a:ext cx="65171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P</a:t>
            </a:r>
            <a:r>
              <a:rPr lang="en-US" altLang="tr-TR" sz="1800" baseline="-25000"/>
              <a:t>1</a:t>
            </a:r>
            <a:r>
              <a:rPr lang="en-US" altLang="tr-TR" sz="1800"/>
              <a:t> + P</a:t>
            </a:r>
            <a:r>
              <a:rPr lang="en-US" altLang="tr-TR" sz="1800" baseline="-25000"/>
              <a:t>2</a:t>
            </a:r>
            <a:r>
              <a:rPr lang="en-US" altLang="tr-TR" sz="1800"/>
              <a:t> depends on the choice of coordinate system. </a:t>
            </a:r>
          </a:p>
          <a:p>
            <a:endParaRPr lang="en-US" altLang="tr-TR" sz="1800"/>
          </a:p>
          <a:p>
            <a:r>
              <a:rPr lang="en-US" altLang="tr-TR" sz="1800"/>
              <a:t>The affine combination 0.5 (P</a:t>
            </a:r>
            <a:r>
              <a:rPr lang="en-US" altLang="tr-TR" sz="1800" baseline="-25000"/>
              <a:t>1</a:t>
            </a:r>
            <a:r>
              <a:rPr lang="en-US" altLang="tr-TR" sz="1800"/>
              <a:t> + P</a:t>
            </a:r>
            <a:r>
              <a:rPr lang="en-US" altLang="tr-TR" sz="1800" baseline="-25000"/>
              <a:t>2</a:t>
            </a:r>
            <a:r>
              <a:rPr lang="en-US" altLang="tr-TR" sz="1800"/>
              <a:t>) does </a:t>
            </a:r>
            <a:r>
              <a:rPr lang="en-US" altLang="tr-TR" sz="1800" i="1"/>
              <a:t>not</a:t>
            </a:r>
            <a:r>
              <a:rPr lang="en-US" altLang="tr-TR" sz="1800"/>
              <a:t> depend on this choice.</a:t>
            </a:r>
            <a:endParaRPr lang="tr-TR" altLang="tr-TR" sz="1800"/>
          </a:p>
        </p:txBody>
      </p:sp>
      <p:graphicFrame>
        <p:nvGraphicFramePr>
          <p:cNvPr id="34818" name="Object 2">
            <a:extLst>
              <a:ext uri="{FF2B5EF4-FFF2-40B4-BE49-F238E27FC236}">
                <a16:creationId xmlns:a16="http://schemas.microsoft.com/office/drawing/2014/main" id="{E12235F6-A30A-3AF9-CE9E-CB1C59358AF0}"/>
              </a:ext>
            </a:extLst>
          </p:cNvPr>
          <p:cNvGraphicFramePr>
            <a:graphicFrameLocks noGrp="1" noChangeAspect="1"/>
          </p:cNvGraphicFramePr>
          <p:nvPr>
            <p:ph/>
            <p:extLst>
              <p:ext uri="{D42A27DB-BD31-4B8C-83A1-F6EECF244321}">
                <p14:modId xmlns:p14="http://schemas.microsoft.com/office/powerpoint/2010/main" val="4129972389"/>
              </p:ext>
            </p:extLst>
          </p:nvPr>
        </p:nvGraphicFramePr>
        <p:xfrm>
          <a:off x="1843881" y="664895"/>
          <a:ext cx="4353719" cy="2764105"/>
        </p:xfrm>
        <a:graphic>
          <a:graphicData uri="http://schemas.openxmlformats.org/presentationml/2006/ole">
            <mc:AlternateContent xmlns:mc="http://schemas.openxmlformats.org/markup-compatibility/2006">
              <mc:Choice xmlns:v="urn:schemas-microsoft-com:vml" Requires="v">
                <p:oleObj name="Bit Eşlem Resmi" r:id="rId3" imgW="5461000" imgH="3467100" progId="Paint.Picture">
                  <p:embed/>
                </p:oleObj>
              </mc:Choice>
              <mc:Fallback>
                <p:oleObj name="Bit Eşlem Resmi" r:id="rId3" imgW="5461000" imgH="3467100" progId="Paint.Picture">
                  <p:embed/>
                  <p:pic>
                    <p:nvPicPr>
                      <p:cNvPr id="34818" name="Object 2">
                        <a:extLst>
                          <a:ext uri="{FF2B5EF4-FFF2-40B4-BE49-F238E27FC236}">
                            <a16:creationId xmlns:a16="http://schemas.microsoft.com/office/drawing/2014/main" id="{E12235F6-A30A-3AF9-CE9E-CB1C59358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881" y="664895"/>
                        <a:ext cx="4353719" cy="2764105"/>
                      </a:xfrm>
                      <a:prstGeom prst="rect">
                        <a:avLst/>
                      </a:prstGeom>
                      <a:noFill/>
                      <a:ln>
                        <a:noFill/>
                      </a:ln>
                      <a:effec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2">
            <a:extLst>
              <a:ext uri="{FF2B5EF4-FFF2-40B4-BE49-F238E27FC236}">
                <a16:creationId xmlns:a16="http://schemas.microsoft.com/office/drawing/2014/main" id="{0D456712-C46F-4BA6-5E4E-ED5F12A25F27}"/>
              </a:ext>
            </a:extLst>
          </p:cNvPr>
          <p:cNvSpPr txBox="1">
            <a:spLocks noChangeArrowheads="1"/>
          </p:cNvSpPr>
          <p:nvPr/>
        </p:nvSpPr>
        <p:spPr bwMode="auto">
          <a:xfrm>
            <a:off x="1856185" y="1538288"/>
            <a:ext cx="532940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A point plus a vector is an affine combination of points </a:t>
            </a:r>
          </a:p>
          <a:p>
            <a:endParaRPr lang="en-US" altLang="tr-TR" sz="1800"/>
          </a:p>
          <a:p>
            <a:r>
              <a:rPr lang="en-US" altLang="tr-TR" sz="1800"/>
              <a:t>P = A + t (B - A) </a:t>
            </a:r>
          </a:p>
          <a:p>
            <a:endParaRPr lang="en-US" altLang="tr-TR" sz="1800"/>
          </a:p>
          <a:p>
            <a:r>
              <a:rPr lang="en-US" altLang="tr-TR" sz="1800"/>
              <a:t>P = t B + (1 – t) A !!!!!!!!!Why?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F17D194E-4762-E422-83C7-3BB612F3F782}"/>
              </a:ext>
            </a:extLst>
          </p:cNvPr>
          <p:cNvPicPr>
            <a:picLocks noGrp="1" noChangeAspect="1"/>
          </p:cNvPicPr>
          <p:nvPr>
            <p:ph idx="1"/>
          </p:nvPr>
        </p:nvPicPr>
        <p:blipFill>
          <a:blip r:embed="rId2"/>
          <a:stretch>
            <a:fillRect/>
          </a:stretch>
        </p:blipFill>
        <p:spPr>
          <a:xfrm>
            <a:off x="3026263" y="1214477"/>
            <a:ext cx="3091473" cy="4429045"/>
          </a:xfrm>
        </p:spPr>
      </p:pic>
    </p:spTree>
    <p:extLst>
      <p:ext uri="{BB962C8B-B14F-4D97-AF65-F5344CB8AC3E}">
        <p14:creationId xmlns:p14="http://schemas.microsoft.com/office/powerpoint/2010/main" val="345723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0D211D6B-EB6E-87B3-B92B-7D4067A26257}"/>
              </a:ext>
            </a:extLst>
          </p:cNvPr>
          <p:cNvSpPr>
            <a:spLocks noGrp="1" noChangeArrowheads="1"/>
          </p:cNvSpPr>
          <p:nvPr>
            <p:ph type="title"/>
          </p:nvPr>
        </p:nvSpPr>
        <p:spPr/>
        <p:txBody>
          <a:bodyPr/>
          <a:lstStyle/>
          <a:p>
            <a:r>
              <a:rPr lang="en-US" altLang="tr-TR">
                <a:effectLst>
                  <a:outerShdw blurRad="38100" dist="38100" dir="2700000" algn="tl">
                    <a:srgbClr val="000000"/>
                  </a:outerShdw>
                </a:effectLst>
              </a:rPr>
              <a:t>Convexity</a:t>
            </a:r>
          </a:p>
        </p:txBody>
      </p:sp>
      <p:sp>
        <p:nvSpPr>
          <p:cNvPr id="30723" name="Rectangle 3">
            <a:extLst>
              <a:ext uri="{FF2B5EF4-FFF2-40B4-BE49-F238E27FC236}">
                <a16:creationId xmlns:a16="http://schemas.microsoft.com/office/drawing/2014/main" id="{0D74D9C7-7B3B-B614-2A61-173EB4712269}"/>
              </a:ext>
            </a:extLst>
          </p:cNvPr>
          <p:cNvSpPr>
            <a:spLocks noGrp="1" noChangeArrowheads="1"/>
          </p:cNvSpPr>
          <p:nvPr>
            <p:ph type="body" idx="1"/>
          </p:nvPr>
        </p:nvSpPr>
        <p:spPr/>
        <p:txBody>
          <a:bodyPr/>
          <a:lstStyle/>
          <a:p>
            <a:r>
              <a:rPr lang="en-US" altLang="tr-TR" sz="2400"/>
              <a:t>An object is </a:t>
            </a:r>
            <a:r>
              <a:rPr lang="en-US" altLang="tr-TR" sz="2400" i="1"/>
              <a:t>convex</a:t>
            </a:r>
            <a:r>
              <a:rPr lang="en-US" altLang="tr-TR" sz="2400"/>
              <a:t> if for any two points in the object all points on the line segment between these points are also in the object</a:t>
            </a:r>
          </a:p>
        </p:txBody>
      </p:sp>
      <p:sp>
        <p:nvSpPr>
          <p:cNvPr id="30724" name="Freeform 4">
            <a:extLst>
              <a:ext uri="{FF2B5EF4-FFF2-40B4-BE49-F238E27FC236}">
                <a16:creationId xmlns:a16="http://schemas.microsoft.com/office/drawing/2014/main" id="{0DB85F65-BB9D-5B40-8D52-B7F339751728}"/>
              </a:ext>
            </a:extLst>
          </p:cNvPr>
          <p:cNvSpPr>
            <a:spLocks/>
          </p:cNvSpPr>
          <p:nvPr/>
        </p:nvSpPr>
        <p:spPr bwMode="auto">
          <a:xfrm>
            <a:off x="1981200" y="2819400"/>
            <a:ext cx="1981200" cy="2209800"/>
          </a:xfrm>
          <a:custGeom>
            <a:avLst/>
            <a:gdLst>
              <a:gd name="T0" fmla="*/ 0 w 912"/>
              <a:gd name="T1" fmla="*/ 480 h 1152"/>
              <a:gd name="T2" fmla="*/ 432 w 912"/>
              <a:gd name="T3" fmla="*/ 0 h 1152"/>
              <a:gd name="T4" fmla="*/ 912 w 912"/>
              <a:gd name="T5" fmla="*/ 576 h 1152"/>
              <a:gd name="T6" fmla="*/ 768 w 912"/>
              <a:gd name="T7" fmla="*/ 1056 h 1152"/>
              <a:gd name="T8" fmla="*/ 96 w 912"/>
              <a:gd name="T9" fmla="*/ 1152 h 1152"/>
              <a:gd name="T10" fmla="*/ 0 w 912"/>
              <a:gd name="T11" fmla="*/ 480 h 1152"/>
              <a:gd name="T12" fmla="*/ 0 60000 65536"/>
              <a:gd name="T13" fmla="*/ 0 60000 65536"/>
              <a:gd name="T14" fmla="*/ 0 60000 65536"/>
              <a:gd name="T15" fmla="*/ 0 60000 65536"/>
              <a:gd name="T16" fmla="*/ 0 60000 65536"/>
              <a:gd name="T17" fmla="*/ 0 60000 65536"/>
              <a:gd name="T18" fmla="*/ 0 w 912"/>
              <a:gd name="T19" fmla="*/ 0 h 1152"/>
              <a:gd name="T20" fmla="*/ 912 w 912"/>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912" h="1152">
                <a:moveTo>
                  <a:pt x="0" y="480"/>
                </a:moveTo>
                <a:lnTo>
                  <a:pt x="432" y="0"/>
                </a:lnTo>
                <a:lnTo>
                  <a:pt x="912" y="576"/>
                </a:lnTo>
                <a:lnTo>
                  <a:pt x="768" y="1056"/>
                </a:lnTo>
                <a:lnTo>
                  <a:pt x="96" y="1152"/>
                </a:lnTo>
                <a:lnTo>
                  <a:pt x="0" y="480"/>
                </a:lnTo>
                <a:close/>
              </a:path>
            </a:pathLst>
          </a:custGeom>
          <a:solidFill>
            <a:schemeClr val="accent1"/>
          </a:solidFill>
          <a:ln w="12700">
            <a:solidFill>
              <a:schemeClr val="tx1"/>
            </a:solidFill>
            <a:round/>
            <a:headEnd type="none" w="sm" len="sm"/>
            <a:tailEnd type="none" w="sm" len="sm"/>
          </a:ln>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tr-TR" altLang="tr-TR"/>
          </a:p>
        </p:txBody>
      </p:sp>
      <p:sp>
        <p:nvSpPr>
          <p:cNvPr id="30725" name="Freeform 5">
            <a:extLst>
              <a:ext uri="{FF2B5EF4-FFF2-40B4-BE49-F238E27FC236}">
                <a16:creationId xmlns:a16="http://schemas.microsoft.com/office/drawing/2014/main" id="{F79C60D0-FC5A-0910-538E-823ED161FB84}"/>
              </a:ext>
            </a:extLst>
          </p:cNvPr>
          <p:cNvSpPr>
            <a:spLocks/>
          </p:cNvSpPr>
          <p:nvPr/>
        </p:nvSpPr>
        <p:spPr bwMode="auto">
          <a:xfrm>
            <a:off x="5029200" y="2743200"/>
            <a:ext cx="2133600" cy="2743200"/>
          </a:xfrm>
          <a:custGeom>
            <a:avLst/>
            <a:gdLst>
              <a:gd name="T0" fmla="*/ 0 w 1344"/>
              <a:gd name="T1" fmla="*/ 720 h 1728"/>
              <a:gd name="T2" fmla="*/ 144 w 1344"/>
              <a:gd name="T3" fmla="*/ 0 h 1728"/>
              <a:gd name="T4" fmla="*/ 1296 w 1344"/>
              <a:gd name="T5" fmla="*/ 96 h 1728"/>
              <a:gd name="T6" fmla="*/ 384 w 1344"/>
              <a:gd name="T7" fmla="*/ 336 h 1728"/>
              <a:gd name="T8" fmla="*/ 1344 w 1344"/>
              <a:gd name="T9" fmla="*/ 960 h 1728"/>
              <a:gd name="T10" fmla="*/ 432 w 1344"/>
              <a:gd name="T11" fmla="*/ 1728 h 1728"/>
              <a:gd name="T12" fmla="*/ 0 w 1344"/>
              <a:gd name="T13" fmla="*/ 720 h 1728"/>
              <a:gd name="T14" fmla="*/ 0 60000 65536"/>
              <a:gd name="T15" fmla="*/ 0 60000 65536"/>
              <a:gd name="T16" fmla="*/ 0 60000 65536"/>
              <a:gd name="T17" fmla="*/ 0 60000 65536"/>
              <a:gd name="T18" fmla="*/ 0 60000 65536"/>
              <a:gd name="T19" fmla="*/ 0 60000 65536"/>
              <a:gd name="T20" fmla="*/ 0 60000 65536"/>
              <a:gd name="T21" fmla="*/ 0 w 1344"/>
              <a:gd name="T22" fmla="*/ 0 h 1728"/>
              <a:gd name="T23" fmla="*/ 1344 w 1344"/>
              <a:gd name="T24" fmla="*/ 1728 h 17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4" h="1728">
                <a:moveTo>
                  <a:pt x="0" y="720"/>
                </a:moveTo>
                <a:lnTo>
                  <a:pt x="144" y="0"/>
                </a:lnTo>
                <a:lnTo>
                  <a:pt x="1296" y="96"/>
                </a:lnTo>
                <a:lnTo>
                  <a:pt x="384" y="336"/>
                </a:lnTo>
                <a:lnTo>
                  <a:pt x="1344" y="960"/>
                </a:lnTo>
                <a:lnTo>
                  <a:pt x="432" y="1728"/>
                </a:lnTo>
                <a:lnTo>
                  <a:pt x="0" y="720"/>
                </a:lnTo>
                <a:close/>
              </a:path>
            </a:pathLst>
          </a:custGeom>
          <a:solidFill>
            <a:schemeClr val="accent1"/>
          </a:solidFill>
          <a:ln w="12700">
            <a:solidFill>
              <a:schemeClr val="tx1"/>
            </a:solidFill>
            <a:round/>
            <a:headEnd type="none" w="sm" len="sm"/>
            <a:tailEnd type="none" w="sm" len="sm"/>
          </a:ln>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tr-TR" altLang="tr-TR"/>
          </a:p>
        </p:txBody>
      </p:sp>
      <p:sp>
        <p:nvSpPr>
          <p:cNvPr id="30726" name="Line 6">
            <a:extLst>
              <a:ext uri="{FF2B5EF4-FFF2-40B4-BE49-F238E27FC236}">
                <a16:creationId xmlns:a16="http://schemas.microsoft.com/office/drawing/2014/main" id="{E04BACCA-5771-11E4-BFB9-E8FBCE02129A}"/>
              </a:ext>
            </a:extLst>
          </p:cNvPr>
          <p:cNvSpPr>
            <a:spLocks noChangeShapeType="1"/>
          </p:cNvSpPr>
          <p:nvPr/>
        </p:nvSpPr>
        <p:spPr bwMode="auto">
          <a:xfrm flipV="1">
            <a:off x="2590800" y="3505200"/>
            <a:ext cx="609600" cy="1066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0727" name="Line 7">
            <a:extLst>
              <a:ext uri="{FF2B5EF4-FFF2-40B4-BE49-F238E27FC236}">
                <a16:creationId xmlns:a16="http://schemas.microsoft.com/office/drawing/2014/main" id="{3257500A-FF31-395F-C9F9-9A5CD5F526E9}"/>
              </a:ext>
            </a:extLst>
          </p:cNvPr>
          <p:cNvSpPr>
            <a:spLocks noChangeShapeType="1"/>
          </p:cNvSpPr>
          <p:nvPr/>
        </p:nvSpPr>
        <p:spPr bwMode="auto">
          <a:xfrm flipH="1">
            <a:off x="5715000" y="2971800"/>
            <a:ext cx="304800" cy="1371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0728" name="Text Box 8">
            <a:extLst>
              <a:ext uri="{FF2B5EF4-FFF2-40B4-BE49-F238E27FC236}">
                <a16:creationId xmlns:a16="http://schemas.microsoft.com/office/drawing/2014/main" id="{D99B396B-AC5D-8293-42CE-A74C77C17BF4}"/>
              </a:ext>
            </a:extLst>
          </p:cNvPr>
          <p:cNvSpPr txBox="1">
            <a:spLocks noChangeArrowheads="1"/>
          </p:cNvSpPr>
          <p:nvPr/>
        </p:nvSpPr>
        <p:spPr bwMode="auto">
          <a:xfrm>
            <a:off x="2743200" y="32004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P</a:t>
            </a:r>
          </a:p>
        </p:txBody>
      </p:sp>
      <p:sp>
        <p:nvSpPr>
          <p:cNvPr id="30729" name="Text Box 9">
            <a:extLst>
              <a:ext uri="{FF2B5EF4-FFF2-40B4-BE49-F238E27FC236}">
                <a16:creationId xmlns:a16="http://schemas.microsoft.com/office/drawing/2014/main" id="{B56276E7-13CD-5D9F-C878-DA795FD0D609}"/>
              </a:ext>
            </a:extLst>
          </p:cNvPr>
          <p:cNvSpPr txBox="1">
            <a:spLocks noChangeArrowheads="1"/>
          </p:cNvSpPr>
          <p:nvPr/>
        </p:nvSpPr>
        <p:spPr bwMode="auto">
          <a:xfrm>
            <a:off x="2209800" y="42672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Q</a:t>
            </a:r>
          </a:p>
        </p:txBody>
      </p:sp>
      <p:sp>
        <p:nvSpPr>
          <p:cNvPr id="30730" name="Text Box 10">
            <a:extLst>
              <a:ext uri="{FF2B5EF4-FFF2-40B4-BE49-F238E27FC236}">
                <a16:creationId xmlns:a16="http://schemas.microsoft.com/office/drawing/2014/main" id="{A7AABA08-AAC0-497C-4432-AD6B81D70CA7}"/>
              </a:ext>
            </a:extLst>
          </p:cNvPr>
          <p:cNvSpPr txBox="1">
            <a:spLocks noChangeArrowheads="1"/>
          </p:cNvSpPr>
          <p:nvPr/>
        </p:nvSpPr>
        <p:spPr bwMode="auto">
          <a:xfrm>
            <a:off x="5867400" y="4191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Q</a:t>
            </a:r>
          </a:p>
        </p:txBody>
      </p:sp>
      <p:sp>
        <p:nvSpPr>
          <p:cNvPr id="30731" name="Text Box 11">
            <a:extLst>
              <a:ext uri="{FF2B5EF4-FFF2-40B4-BE49-F238E27FC236}">
                <a16:creationId xmlns:a16="http://schemas.microsoft.com/office/drawing/2014/main" id="{6ADA4965-0C31-9DF5-0782-C4B1540F00C7}"/>
              </a:ext>
            </a:extLst>
          </p:cNvPr>
          <p:cNvSpPr txBox="1">
            <a:spLocks noChangeArrowheads="1"/>
          </p:cNvSpPr>
          <p:nvPr/>
        </p:nvSpPr>
        <p:spPr bwMode="auto">
          <a:xfrm>
            <a:off x="5562600" y="2743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P</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7356D62F-6EE4-0C77-614B-57F8B051B42D}"/>
              </a:ext>
            </a:extLst>
          </p:cNvPr>
          <p:cNvSpPr>
            <a:spLocks noGrp="1" noChangeArrowheads="1"/>
          </p:cNvSpPr>
          <p:nvPr>
            <p:ph type="title"/>
          </p:nvPr>
        </p:nvSpPr>
        <p:spPr>
          <a:xfrm>
            <a:off x="1371600" y="0"/>
            <a:ext cx="6248400" cy="1066800"/>
          </a:xfrm>
        </p:spPr>
        <p:txBody>
          <a:bodyPr/>
          <a:lstStyle/>
          <a:p>
            <a:r>
              <a:rPr lang="en-US" altLang="tr-TR">
                <a:effectLst>
                  <a:outerShdw blurRad="38100" dist="38100" dir="2700000" algn="tl">
                    <a:srgbClr val="000000"/>
                  </a:outerShdw>
                </a:effectLst>
              </a:rPr>
              <a:t>Convex Hull</a:t>
            </a:r>
          </a:p>
        </p:txBody>
      </p:sp>
      <p:sp>
        <p:nvSpPr>
          <p:cNvPr id="31747" name="Rectangle 3">
            <a:extLst>
              <a:ext uri="{FF2B5EF4-FFF2-40B4-BE49-F238E27FC236}">
                <a16:creationId xmlns:a16="http://schemas.microsoft.com/office/drawing/2014/main" id="{CEEFF112-CBB7-E960-D53C-A98273D72A75}"/>
              </a:ext>
            </a:extLst>
          </p:cNvPr>
          <p:cNvSpPr>
            <a:spLocks noGrp="1" noChangeArrowheads="1"/>
          </p:cNvSpPr>
          <p:nvPr>
            <p:ph type="body" idx="1"/>
          </p:nvPr>
        </p:nvSpPr>
        <p:spPr>
          <a:xfrm>
            <a:off x="457200" y="1143000"/>
            <a:ext cx="8382000" cy="4724400"/>
          </a:xfrm>
        </p:spPr>
        <p:txBody>
          <a:bodyPr/>
          <a:lstStyle/>
          <a:p>
            <a:r>
              <a:rPr lang="en-US" altLang="tr-TR" sz="2400"/>
              <a:t>Smallest convex object containing </a:t>
            </a:r>
            <a:r>
              <a:rPr lang="en-US" altLang="tr-TR" sz="2400">
                <a:latin typeface="Times New Roman" panose="02020603050405020304" pitchFamily="18" charset="0"/>
              </a:rPr>
              <a:t>P</a:t>
            </a:r>
            <a:r>
              <a:rPr lang="en-US" altLang="tr-TR" sz="2400" baseline="-25000">
                <a:latin typeface="Times New Roman" panose="02020603050405020304" pitchFamily="18" charset="0"/>
              </a:rPr>
              <a:t>1</a:t>
            </a:r>
            <a:r>
              <a:rPr lang="en-US" altLang="tr-TR" sz="2400">
                <a:latin typeface="Symbol" pitchFamily="2" charset="2"/>
              </a:rPr>
              <a:t>,</a:t>
            </a:r>
            <a:r>
              <a:rPr lang="en-US" altLang="tr-TR" sz="2400">
                <a:latin typeface="Times New Roman" panose="02020603050405020304" pitchFamily="18" charset="0"/>
              </a:rPr>
              <a:t>P</a:t>
            </a:r>
            <a:r>
              <a:rPr lang="en-US" altLang="tr-TR" sz="2400" baseline="-25000">
                <a:latin typeface="Times New Roman" panose="02020603050405020304" pitchFamily="18" charset="0"/>
              </a:rPr>
              <a:t>2</a:t>
            </a:r>
            <a:r>
              <a:rPr lang="en-US" altLang="tr-TR" sz="2400">
                <a:latin typeface="Times New Roman" panose="02020603050405020304" pitchFamily="18" charset="0"/>
              </a:rPr>
              <a:t>,…..P</a:t>
            </a:r>
            <a:r>
              <a:rPr lang="en-US" altLang="tr-TR" sz="2400" baseline="-25000">
                <a:latin typeface="Times New Roman" panose="02020603050405020304" pitchFamily="18" charset="0"/>
              </a:rPr>
              <a:t>n</a:t>
            </a:r>
          </a:p>
          <a:p>
            <a:r>
              <a:rPr lang="en-US" altLang="tr-TR" sz="2400"/>
              <a:t>Formed by “shrink wrapping” points</a:t>
            </a:r>
          </a:p>
        </p:txBody>
      </p:sp>
      <p:pic>
        <p:nvPicPr>
          <p:cNvPr id="31748" name="Picture 4" descr="AN04F13">
            <a:extLst>
              <a:ext uri="{FF2B5EF4-FFF2-40B4-BE49-F238E27FC236}">
                <a16:creationId xmlns:a16="http://schemas.microsoft.com/office/drawing/2014/main" id="{280AFBB3-CF25-9C2A-DFE5-78BF6F4E0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057400"/>
            <a:ext cx="51054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a:extLst>
              <a:ext uri="{FF2B5EF4-FFF2-40B4-BE49-F238E27FC236}">
                <a16:creationId xmlns:a16="http://schemas.microsoft.com/office/drawing/2014/main" id="{6A3043CA-12EF-D45E-954B-FA4E735114C8}"/>
              </a:ext>
            </a:extLst>
          </p:cNvPr>
          <p:cNvSpPr txBox="1">
            <a:spLocks noChangeArrowheads="1"/>
          </p:cNvSpPr>
          <p:nvPr/>
        </p:nvSpPr>
        <p:spPr bwMode="auto">
          <a:xfrm>
            <a:off x="377825" y="765175"/>
            <a:ext cx="706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Linear combination of vectors		3</a:t>
            </a:r>
            <a:r>
              <a:rPr lang="en-US" altLang="tr-TR" b="1"/>
              <a:t>a</a:t>
            </a:r>
            <a:r>
              <a:rPr lang="en-US" altLang="tr-TR"/>
              <a:t> + </a:t>
            </a:r>
            <a:r>
              <a:rPr lang="en-US" altLang="tr-TR" b="1"/>
              <a:t>b</a:t>
            </a:r>
            <a:r>
              <a:rPr lang="en-US" altLang="tr-TR"/>
              <a:t> – 4</a:t>
            </a:r>
            <a:r>
              <a:rPr lang="en-US" altLang="tr-TR" b="1"/>
              <a:t>c</a:t>
            </a:r>
            <a:endParaRPr lang="tr-TR" altLang="tr-TR" b="1"/>
          </a:p>
        </p:txBody>
      </p:sp>
      <p:sp>
        <p:nvSpPr>
          <p:cNvPr id="32771" name="Text Box 7">
            <a:extLst>
              <a:ext uri="{FF2B5EF4-FFF2-40B4-BE49-F238E27FC236}">
                <a16:creationId xmlns:a16="http://schemas.microsoft.com/office/drawing/2014/main" id="{621ADEEC-BC34-CAF2-7C2E-347E99A4473F}"/>
              </a:ext>
            </a:extLst>
          </p:cNvPr>
          <p:cNvSpPr txBox="1">
            <a:spLocks noChangeArrowheads="1"/>
          </p:cNvSpPr>
          <p:nvPr/>
        </p:nvSpPr>
        <p:spPr bwMode="auto">
          <a:xfrm>
            <a:off x="319088" y="1557338"/>
            <a:ext cx="721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Affine combination of vectors		3</a:t>
            </a:r>
            <a:r>
              <a:rPr lang="en-US" altLang="tr-TR" b="1"/>
              <a:t>a</a:t>
            </a:r>
            <a:r>
              <a:rPr lang="en-US" altLang="tr-TR"/>
              <a:t> + 2</a:t>
            </a:r>
            <a:r>
              <a:rPr lang="en-US" altLang="tr-TR" b="1"/>
              <a:t>b</a:t>
            </a:r>
            <a:r>
              <a:rPr lang="en-US" altLang="tr-TR"/>
              <a:t> – 4</a:t>
            </a:r>
            <a:r>
              <a:rPr lang="en-US" altLang="tr-TR" b="1"/>
              <a:t>c</a:t>
            </a:r>
            <a:endParaRPr lang="tr-TR" altLang="tr-TR" b="1"/>
          </a:p>
        </p:txBody>
      </p:sp>
      <p:sp>
        <p:nvSpPr>
          <p:cNvPr id="32772" name="Text Box 8">
            <a:extLst>
              <a:ext uri="{FF2B5EF4-FFF2-40B4-BE49-F238E27FC236}">
                <a16:creationId xmlns:a16="http://schemas.microsoft.com/office/drawing/2014/main" id="{1CB75D8C-2F3E-95F3-0B37-1BF98DCC8AE0}"/>
              </a:ext>
            </a:extLst>
          </p:cNvPr>
          <p:cNvSpPr txBox="1">
            <a:spLocks noChangeArrowheads="1"/>
          </p:cNvSpPr>
          <p:nvPr/>
        </p:nvSpPr>
        <p:spPr bwMode="auto">
          <a:xfrm>
            <a:off x="323850" y="2276475"/>
            <a:ext cx="6773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Convex combination of vectors		.3</a:t>
            </a:r>
            <a:r>
              <a:rPr lang="en-US" altLang="tr-TR" b="1"/>
              <a:t>a</a:t>
            </a:r>
            <a:r>
              <a:rPr lang="en-US" altLang="tr-TR"/>
              <a:t> + .7</a:t>
            </a:r>
            <a:r>
              <a:rPr lang="en-US" altLang="tr-TR" b="1"/>
              <a:t>b</a:t>
            </a:r>
            <a:endParaRPr lang="tr-TR" altLang="tr-TR"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026">
            <a:extLst>
              <a:ext uri="{FF2B5EF4-FFF2-40B4-BE49-F238E27FC236}">
                <a16:creationId xmlns:a16="http://schemas.microsoft.com/office/drawing/2014/main" id="{542E0F1F-D483-D8F6-7CC5-EF9048DC9630}"/>
              </a:ext>
            </a:extLst>
          </p:cNvPr>
          <p:cNvSpPr>
            <a:spLocks noGrp="1" noChangeArrowheads="1"/>
          </p:cNvSpPr>
          <p:nvPr>
            <p:ph type="title"/>
          </p:nvPr>
        </p:nvSpPr>
        <p:spPr/>
        <p:txBody>
          <a:bodyPr/>
          <a:lstStyle/>
          <a:p>
            <a:pPr>
              <a:defRPr/>
            </a:pPr>
            <a:r>
              <a:rPr lang="en-US" altLang="tr-TR">
                <a:effectLst>
                  <a:outerShdw blurRad="38100" dist="38100" dir="2700000" algn="tl">
                    <a:srgbClr val="000000"/>
                  </a:outerShdw>
                </a:effectLst>
                <a:ea typeface="ＭＳ Ｐゴシック" panose="020B0600070205080204" pitchFamily="34" charset="-128"/>
              </a:rPr>
              <a:t>Tweening</a:t>
            </a:r>
          </a:p>
        </p:txBody>
      </p:sp>
      <p:sp>
        <p:nvSpPr>
          <p:cNvPr id="43010" name="Rectangle 1028">
            <a:extLst>
              <a:ext uri="{FF2B5EF4-FFF2-40B4-BE49-F238E27FC236}">
                <a16:creationId xmlns:a16="http://schemas.microsoft.com/office/drawing/2014/main" id="{B0FB95DE-4C11-0204-6EF2-3270E2DC7D11}"/>
              </a:ext>
            </a:extLst>
          </p:cNvPr>
          <p:cNvSpPr>
            <a:spLocks noChangeArrowheads="1"/>
          </p:cNvSpPr>
          <p:nvPr/>
        </p:nvSpPr>
        <p:spPr bwMode="auto">
          <a:xfrm>
            <a:off x="1695450" y="2025255"/>
            <a:ext cx="19330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P = (1 – t) A</a:t>
            </a:r>
            <a:r>
              <a:rPr lang="en-US" altLang="tr-TR" sz="1800" baseline="-25000"/>
              <a:t>i</a:t>
            </a:r>
            <a:r>
              <a:rPr lang="en-US" altLang="tr-TR" sz="1800"/>
              <a:t> + t B</a:t>
            </a:r>
            <a:r>
              <a:rPr lang="en-US" altLang="tr-TR" sz="1800" baseline="-25000"/>
              <a:t>i</a:t>
            </a:r>
            <a:endParaRPr lang="tr-TR" altLang="tr-TR" sz="1800" baseline="-25000"/>
          </a:p>
          <a:p>
            <a:endParaRPr lang="tr-TR" altLang="tr-TR" sz="1800"/>
          </a:p>
        </p:txBody>
      </p:sp>
      <p:graphicFrame>
        <p:nvGraphicFramePr>
          <p:cNvPr id="43011" name="Object 2">
            <a:extLst>
              <a:ext uri="{FF2B5EF4-FFF2-40B4-BE49-F238E27FC236}">
                <a16:creationId xmlns:a16="http://schemas.microsoft.com/office/drawing/2014/main" id="{7A826E45-5493-DBBD-1487-A28DE6433CA5}"/>
              </a:ext>
            </a:extLst>
          </p:cNvPr>
          <p:cNvGraphicFramePr>
            <a:graphicFrameLocks noGrp="1" noChangeAspect="1"/>
          </p:cNvGraphicFramePr>
          <p:nvPr>
            <p:ph idx="1"/>
          </p:nvPr>
        </p:nvGraphicFramePr>
        <p:xfrm>
          <a:off x="2357437" y="2564606"/>
          <a:ext cx="4157663" cy="1071563"/>
        </p:xfrm>
        <a:graphic>
          <a:graphicData uri="http://schemas.openxmlformats.org/presentationml/2006/ole">
            <mc:AlternateContent xmlns:mc="http://schemas.openxmlformats.org/markup-compatibility/2006">
              <mc:Choice xmlns:v="urn:schemas-microsoft-com:vml" Requires="v">
                <p:oleObj name="Bit Eşlem Resmi" r:id="rId3" imgW="7391400" imgH="1905000" progId="Paint.Picture">
                  <p:embed/>
                </p:oleObj>
              </mc:Choice>
              <mc:Fallback>
                <p:oleObj name="Bit Eşlem Resmi" r:id="rId3" imgW="7391400" imgH="1905000" progId="Paint.Picture">
                  <p:embed/>
                  <p:pic>
                    <p:nvPicPr>
                      <p:cNvPr id="43011" name="Object 2">
                        <a:extLst>
                          <a:ext uri="{FF2B5EF4-FFF2-40B4-BE49-F238E27FC236}">
                            <a16:creationId xmlns:a16="http://schemas.microsoft.com/office/drawing/2014/main" id="{7A826E45-5493-DBBD-1487-A28DE6433C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37" y="2564606"/>
                        <a:ext cx="4157663" cy="107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2" name="Text Box 1032">
            <a:extLst>
              <a:ext uri="{FF2B5EF4-FFF2-40B4-BE49-F238E27FC236}">
                <a16:creationId xmlns:a16="http://schemas.microsoft.com/office/drawing/2014/main" id="{1CF9CFB0-1061-08BA-7AE4-996437251883}"/>
              </a:ext>
            </a:extLst>
          </p:cNvPr>
          <p:cNvSpPr txBox="1">
            <a:spLocks noChangeArrowheads="1"/>
          </p:cNvSpPr>
          <p:nvPr/>
        </p:nvSpPr>
        <p:spPr bwMode="auto">
          <a:xfrm>
            <a:off x="1338262" y="3807620"/>
            <a:ext cx="67506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This polyline begins with the shape of A and ends with the shape of B, </a:t>
            </a:r>
          </a:p>
          <a:p>
            <a:r>
              <a:rPr lang="en-US" altLang="tr-TR" sz="1800"/>
              <a:t>but in between it is a blend of the two shapes. </a:t>
            </a:r>
            <a:endParaRPr lang="tr-TR" altLang="tr-T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180A7CFC-C670-D4E5-0A38-A0C8EA35ED81}"/>
              </a:ext>
            </a:extLst>
          </p:cNvPr>
          <p:cNvSpPr>
            <a:spLocks noGrp="1" noChangeArrowheads="1"/>
          </p:cNvSpPr>
          <p:nvPr>
            <p:ph type="title"/>
          </p:nvPr>
        </p:nvSpPr>
        <p:spPr>
          <a:xfrm>
            <a:off x="2171700" y="1028700"/>
            <a:ext cx="5100638" cy="800100"/>
          </a:xfrm>
        </p:spPr>
        <p:txBody>
          <a:bodyPr/>
          <a:lstStyle/>
          <a:p>
            <a:pPr>
              <a:defRPr/>
            </a:pPr>
            <a:r>
              <a:rPr lang="en-US" altLang="tr-TR" sz="2475">
                <a:effectLst>
                  <a:outerShdw blurRad="38100" dist="38100" dir="2700000" algn="tl">
                    <a:srgbClr val="000000"/>
                  </a:outerShdw>
                </a:effectLst>
                <a:ea typeface="ＭＳ Ｐゴシック" panose="020B0600070205080204" pitchFamily="34" charset="-128"/>
              </a:rPr>
              <a:t>Quadratic and Cubic Tweening</a:t>
            </a:r>
          </a:p>
        </p:txBody>
      </p:sp>
      <p:sp>
        <p:nvSpPr>
          <p:cNvPr id="47106" name="Rectangle 3">
            <a:extLst>
              <a:ext uri="{FF2B5EF4-FFF2-40B4-BE49-F238E27FC236}">
                <a16:creationId xmlns:a16="http://schemas.microsoft.com/office/drawing/2014/main" id="{1DBF2C4B-2689-3F15-6FA2-DCF4EA0B5ADD}"/>
              </a:ext>
            </a:extLst>
          </p:cNvPr>
          <p:cNvSpPr>
            <a:spLocks noChangeArrowheads="1"/>
          </p:cNvSpPr>
          <p:nvPr/>
        </p:nvSpPr>
        <p:spPr bwMode="auto">
          <a:xfrm>
            <a:off x="1762126" y="1808561"/>
            <a:ext cx="4923207"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1 = ((1-t) + t) </a:t>
            </a:r>
            <a:r>
              <a:rPr lang="en-US" altLang="tr-TR" sz="1800" baseline="30000"/>
              <a:t>2</a:t>
            </a:r>
          </a:p>
          <a:p>
            <a:endParaRPr lang="en-US" altLang="tr-TR" sz="1800"/>
          </a:p>
          <a:p>
            <a:r>
              <a:rPr lang="en-US" altLang="tr-TR" sz="1800"/>
              <a:t>P = (1 – t)</a:t>
            </a:r>
            <a:r>
              <a:rPr lang="en-US" altLang="tr-TR" sz="1800" baseline="30000"/>
              <a:t>2</a:t>
            </a:r>
            <a:r>
              <a:rPr lang="en-US" altLang="tr-TR" sz="1800"/>
              <a:t> A + 2t (1 – t) B + t</a:t>
            </a:r>
            <a:r>
              <a:rPr lang="en-US" altLang="tr-TR" sz="1800" baseline="30000"/>
              <a:t>2</a:t>
            </a:r>
            <a:r>
              <a:rPr lang="en-US" altLang="tr-TR" sz="1800"/>
              <a:t> C</a:t>
            </a:r>
          </a:p>
          <a:p>
            <a:endParaRPr lang="en-US" altLang="tr-TR" sz="1800"/>
          </a:p>
          <a:p>
            <a:r>
              <a:rPr lang="en-US" altLang="tr-TR" sz="1800"/>
              <a:t>This is the Bezier curve for the points A, B, and C. </a:t>
            </a:r>
            <a:endParaRPr lang="tr-TR" altLang="tr-TR" sz="1800"/>
          </a:p>
          <a:p>
            <a:endParaRPr lang="tr-TR" altLang="tr-TR" sz="1800"/>
          </a:p>
          <a:p>
            <a:endParaRPr lang="tr-TR" altLang="tr-TR" sz="1800" baseline="-25000"/>
          </a:p>
          <a:p>
            <a:endParaRPr lang="tr-TR" altLang="tr-TR" sz="1800"/>
          </a:p>
        </p:txBody>
      </p:sp>
      <p:graphicFrame>
        <p:nvGraphicFramePr>
          <p:cNvPr id="47107" name="Object 2">
            <a:extLst>
              <a:ext uri="{FF2B5EF4-FFF2-40B4-BE49-F238E27FC236}">
                <a16:creationId xmlns:a16="http://schemas.microsoft.com/office/drawing/2014/main" id="{E72AC0C9-423B-1BFD-72EC-5404792E33AF}"/>
              </a:ext>
            </a:extLst>
          </p:cNvPr>
          <p:cNvGraphicFramePr>
            <a:graphicFrameLocks noGrp="1" noChangeAspect="1"/>
          </p:cNvGraphicFramePr>
          <p:nvPr>
            <p:ph idx="1"/>
          </p:nvPr>
        </p:nvGraphicFramePr>
        <p:xfrm>
          <a:off x="2195514" y="3267076"/>
          <a:ext cx="3421856" cy="1607344"/>
        </p:xfrm>
        <a:graphic>
          <a:graphicData uri="http://schemas.openxmlformats.org/presentationml/2006/ole">
            <mc:AlternateContent xmlns:mc="http://schemas.openxmlformats.org/markup-compatibility/2006">
              <mc:Choice xmlns:v="urn:schemas-microsoft-com:vml" Requires="v">
                <p:oleObj name="Bit Eşlem Resmi" r:id="rId3" imgW="6083300" imgH="2857500" progId="Paint.Picture">
                  <p:embed/>
                </p:oleObj>
              </mc:Choice>
              <mc:Fallback>
                <p:oleObj name="Bit Eşlem Resmi" r:id="rId3" imgW="6083300" imgH="2857500" progId="Paint.Picture">
                  <p:embed/>
                  <p:pic>
                    <p:nvPicPr>
                      <p:cNvPr id="47107" name="Object 2">
                        <a:extLst>
                          <a:ext uri="{FF2B5EF4-FFF2-40B4-BE49-F238E27FC236}">
                            <a16:creationId xmlns:a16="http://schemas.microsoft.com/office/drawing/2014/main" id="{E72AC0C9-423B-1BFD-72EC-5404792E3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4" y="3267076"/>
                        <a:ext cx="3421856" cy="160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08" name="Rectangle 9">
            <a:extLst>
              <a:ext uri="{FF2B5EF4-FFF2-40B4-BE49-F238E27FC236}">
                <a16:creationId xmlns:a16="http://schemas.microsoft.com/office/drawing/2014/main" id="{66596420-732C-6422-BBE8-FFAB75E46604}"/>
              </a:ext>
            </a:extLst>
          </p:cNvPr>
          <p:cNvSpPr>
            <a:spLocks noChangeArrowheads="1"/>
          </p:cNvSpPr>
          <p:nvPr/>
        </p:nvSpPr>
        <p:spPr bwMode="auto">
          <a:xfrm>
            <a:off x="5562601" y="3969544"/>
            <a:ext cx="1553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1 = ((1-t) + t) </a:t>
            </a:r>
            <a:r>
              <a:rPr lang="en-US" altLang="tr-TR" sz="1800" baseline="30000"/>
              <a:t>3</a:t>
            </a:r>
          </a:p>
        </p:txBody>
      </p:sp>
      <p:sp>
        <p:nvSpPr>
          <p:cNvPr id="47109" name="Line 10">
            <a:extLst>
              <a:ext uri="{FF2B5EF4-FFF2-40B4-BE49-F238E27FC236}">
                <a16:creationId xmlns:a16="http://schemas.microsoft.com/office/drawing/2014/main" id="{3F6D17FA-9A41-84C9-F985-E6A261E74A05}"/>
              </a:ext>
            </a:extLst>
          </p:cNvPr>
          <p:cNvSpPr>
            <a:spLocks noChangeShapeType="1"/>
          </p:cNvSpPr>
          <p:nvPr/>
        </p:nvSpPr>
        <p:spPr bwMode="auto">
          <a:xfrm flipH="1" flipV="1">
            <a:off x="5598319" y="3807619"/>
            <a:ext cx="539354" cy="161925"/>
          </a:xfrm>
          <a:prstGeom prst="line">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nchor="ctr" anchorCtr="1"/>
          <a:lstStyle/>
          <a:p>
            <a:endParaRPr lang="en-US" sz="135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a:extLst>
              <a:ext uri="{FF2B5EF4-FFF2-40B4-BE49-F238E27FC236}">
                <a16:creationId xmlns:a16="http://schemas.microsoft.com/office/drawing/2014/main" id="{EDFE5C0C-24EA-08DD-812A-BF8C2E9E3E98}"/>
              </a:ext>
            </a:extLst>
          </p:cNvPr>
          <p:cNvSpPr>
            <a:spLocks noGrp="1" noChangeArrowheads="1"/>
          </p:cNvSpPr>
          <p:nvPr>
            <p:ph type="title"/>
          </p:nvPr>
        </p:nvSpPr>
        <p:spPr>
          <a:xfrm>
            <a:off x="1925242" y="1028700"/>
            <a:ext cx="5455444" cy="800100"/>
          </a:xfrm>
        </p:spPr>
        <p:txBody>
          <a:bodyPr/>
          <a:lstStyle/>
          <a:p>
            <a:pPr>
              <a:defRPr/>
            </a:pPr>
            <a:r>
              <a:rPr lang="en-US" altLang="tr-TR" sz="2475">
                <a:effectLst>
                  <a:outerShdw blurRad="38100" dist="38100" dir="2700000" algn="tl">
                    <a:srgbClr val="000000"/>
                  </a:outerShdw>
                </a:effectLst>
                <a:ea typeface="ＭＳ Ｐゴシック" panose="020B0600070205080204" pitchFamily="34" charset="-128"/>
              </a:rPr>
              <a:t>Linear Interpolation of Two Points</a:t>
            </a:r>
          </a:p>
        </p:txBody>
      </p:sp>
      <p:sp>
        <p:nvSpPr>
          <p:cNvPr id="40962" name="Rectangle 4">
            <a:extLst>
              <a:ext uri="{FF2B5EF4-FFF2-40B4-BE49-F238E27FC236}">
                <a16:creationId xmlns:a16="http://schemas.microsoft.com/office/drawing/2014/main" id="{6DEB1D7F-1020-AC07-046E-55A8D7F1E74A}"/>
              </a:ext>
            </a:extLst>
          </p:cNvPr>
          <p:cNvSpPr>
            <a:spLocks noGrp="1" noChangeArrowheads="1"/>
          </p:cNvSpPr>
          <p:nvPr>
            <p:ph type="body" idx="1"/>
          </p:nvPr>
        </p:nvSpPr>
        <p:spPr/>
        <p:txBody>
          <a:bodyPr/>
          <a:lstStyle/>
          <a:p>
            <a:pPr>
              <a:buFontTx/>
              <a:buNone/>
            </a:pPr>
            <a:r>
              <a:rPr lang="en-US" altLang="tr-TR" sz="1800">
                <a:ea typeface="ＭＳ Ｐゴシック" panose="020B0600070205080204" pitchFamily="34" charset="-128"/>
              </a:rPr>
              <a:t>The affine combination of points</a:t>
            </a:r>
          </a:p>
        </p:txBody>
      </p:sp>
      <p:sp>
        <p:nvSpPr>
          <p:cNvPr id="40963" name="Rectangle 5">
            <a:extLst>
              <a:ext uri="{FF2B5EF4-FFF2-40B4-BE49-F238E27FC236}">
                <a16:creationId xmlns:a16="http://schemas.microsoft.com/office/drawing/2014/main" id="{0417BDAC-F9EB-9CF1-A22C-5BADEBBB75C2}"/>
              </a:ext>
            </a:extLst>
          </p:cNvPr>
          <p:cNvSpPr>
            <a:spLocks noChangeArrowheads="1"/>
          </p:cNvSpPr>
          <p:nvPr/>
        </p:nvSpPr>
        <p:spPr bwMode="auto">
          <a:xfrm>
            <a:off x="1789511" y="2402683"/>
            <a:ext cx="18914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P = A (1 – t) + B t </a:t>
            </a:r>
            <a:endParaRPr lang="tr-TR" altLang="tr-TR" sz="1800"/>
          </a:p>
          <a:p>
            <a:endParaRPr lang="tr-TR" altLang="tr-TR" sz="1800"/>
          </a:p>
        </p:txBody>
      </p:sp>
      <p:sp>
        <p:nvSpPr>
          <p:cNvPr id="40964" name="Text Box 6">
            <a:extLst>
              <a:ext uri="{FF2B5EF4-FFF2-40B4-BE49-F238E27FC236}">
                <a16:creationId xmlns:a16="http://schemas.microsoft.com/office/drawing/2014/main" id="{575154E7-90D3-5C39-9547-49BC5264560E}"/>
              </a:ext>
            </a:extLst>
          </p:cNvPr>
          <p:cNvSpPr txBox="1">
            <a:spLocks noChangeArrowheads="1"/>
          </p:cNvSpPr>
          <p:nvPr/>
        </p:nvSpPr>
        <p:spPr bwMode="auto">
          <a:xfrm>
            <a:off x="1438276" y="2943226"/>
            <a:ext cx="58552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performs a </a:t>
            </a:r>
            <a:r>
              <a:rPr lang="en-US" altLang="tr-TR" sz="1800" b="1"/>
              <a:t>linear interpolation</a:t>
            </a:r>
            <a:r>
              <a:rPr lang="en-US" altLang="tr-TR" sz="1800"/>
              <a:t> between the points A and B. </a:t>
            </a:r>
          </a:p>
          <a:p>
            <a:endParaRPr lang="tr-TR" altLang="tr-TR" sz="1800"/>
          </a:p>
        </p:txBody>
      </p:sp>
      <p:sp>
        <p:nvSpPr>
          <p:cNvPr id="40965" name="Text Box 7">
            <a:extLst>
              <a:ext uri="{FF2B5EF4-FFF2-40B4-BE49-F238E27FC236}">
                <a16:creationId xmlns:a16="http://schemas.microsoft.com/office/drawing/2014/main" id="{38B8162F-ADF5-1F3E-2C85-F19025DB50C5}"/>
              </a:ext>
            </a:extLst>
          </p:cNvPr>
          <p:cNvSpPr txBox="1">
            <a:spLocks noChangeArrowheads="1"/>
          </p:cNvSpPr>
          <p:nvPr/>
        </p:nvSpPr>
        <p:spPr bwMode="auto">
          <a:xfrm>
            <a:off x="1321594" y="3375422"/>
            <a:ext cx="655179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lerp(a,b,t) provides a number that is the fraction t of the way from </a:t>
            </a:r>
          </a:p>
          <a:p>
            <a:r>
              <a:rPr lang="en-US" altLang="tr-TR" sz="1800"/>
              <a:t>a to b. </a:t>
            </a:r>
          </a:p>
          <a:p>
            <a:r>
              <a:rPr lang="en-US" altLang="tr-TR" sz="1800"/>
              <a:t>	a+ (b-a)*t;</a:t>
            </a:r>
          </a:p>
          <a:p>
            <a:endParaRPr lang="en-US" altLang="tr-TR" sz="1800"/>
          </a:p>
          <a:p>
            <a:r>
              <a:rPr lang="en-US" altLang="tr-TR" sz="1800"/>
              <a:t>tween (A,B,t) computes the point P(t) that is the fraction t of the way</a:t>
            </a:r>
          </a:p>
          <a:p>
            <a:r>
              <a:rPr lang="en-US" altLang="tr-TR" sz="1800"/>
              <a:t>Along the straight line from point A to point B. </a:t>
            </a:r>
            <a:endParaRPr lang="tr-TR" altLang="tr-TR"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F1372C09-CF5E-D203-F40D-6ECB7A61F075}"/>
              </a:ext>
            </a:extLst>
          </p:cNvPr>
          <p:cNvSpPr>
            <a:spLocks noGrp="1" noChangeArrowheads="1"/>
          </p:cNvSpPr>
          <p:nvPr>
            <p:ph type="body" idx="1"/>
          </p:nvPr>
        </p:nvSpPr>
        <p:spPr>
          <a:xfrm>
            <a:off x="457200" y="1143000"/>
            <a:ext cx="8382000" cy="4724400"/>
          </a:xfrm>
        </p:spPr>
        <p:txBody>
          <a:bodyPr/>
          <a:lstStyle/>
          <a:p>
            <a:pPr>
              <a:buFontTx/>
              <a:buNone/>
            </a:pPr>
            <a:r>
              <a:rPr lang="en-US" altLang="tr-TR" sz="2400"/>
              <a:t>The notion of convexity is extremely important in the design of curves and surfaces.</a:t>
            </a:r>
          </a:p>
        </p:txBody>
      </p:sp>
      <p:pic>
        <p:nvPicPr>
          <p:cNvPr id="2" name="Resim 1">
            <a:extLst>
              <a:ext uri="{FF2B5EF4-FFF2-40B4-BE49-F238E27FC236}">
                <a16:creationId xmlns:a16="http://schemas.microsoft.com/office/drawing/2014/main" id="{4AA3239D-3A23-823E-693F-BE1E2B11AC0F}"/>
              </a:ext>
            </a:extLst>
          </p:cNvPr>
          <p:cNvPicPr>
            <a:picLocks noChangeAspect="1"/>
          </p:cNvPicPr>
          <p:nvPr/>
        </p:nvPicPr>
        <p:blipFill>
          <a:blip r:embed="rId2"/>
          <a:stretch>
            <a:fillRect/>
          </a:stretch>
        </p:blipFill>
        <p:spPr>
          <a:xfrm>
            <a:off x="304800" y="2060848"/>
            <a:ext cx="4038298" cy="1791104"/>
          </a:xfrm>
          <a:prstGeom prst="rect">
            <a:avLst/>
          </a:prstGeom>
        </p:spPr>
      </p:pic>
      <p:pic>
        <p:nvPicPr>
          <p:cNvPr id="3" name="Resim 2">
            <a:extLst>
              <a:ext uri="{FF2B5EF4-FFF2-40B4-BE49-F238E27FC236}">
                <a16:creationId xmlns:a16="http://schemas.microsoft.com/office/drawing/2014/main" id="{17CA9509-3DC4-5948-0852-6ECD50C7115B}"/>
              </a:ext>
            </a:extLst>
          </p:cNvPr>
          <p:cNvPicPr>
            <a:picLocks noChangeAspect="1"/>
          </p:cNvPicPr>
          <p:nvPr/>
        </p:nvPicPr>
        <p:blipFill>
          <a:blip r:embed="rId3"/>
          <a:stretch>
            <a:fillRect/>
          </a:stretch>
        </p:blipFill>
        <p:spPr>
          <a:xfrm>
            <a:off x="4569936" y="2060848"/>
            <a:ext cx="4554302" cy="179110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2">
            <a:extLst>
              <a:ext uri="{FF2B5EF4-FFF2-40B4-BE49-F238E27FC236}">
                <a16:creationId xmlns:a16="http://schemas.microsoft.com/office/drawing/2014/main" id="{CD930D1C-D9E9-F723-D064-9CF3B58E7D12}"/>
              </a:ext>
            </a:extLst>
          </p:cNvPr>
          <p:cNvSpPr txBox="1">
            <a:spLocks noChangeArrowheads="1"/>
          </p:cNvSpPr>
          <p:nvPr/>
        </p:nvSpPr>
        <p:spPr bwMode="auto">
          <a:xfrm>
            <a:off x="446088" y="692150"/>
            <a:ext cx="7896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The set of all convex combinations of the two vectors v</a:t>
            </a:r>
            <a:r>
              <a:rPr lang="en-US" altLang="tr-TR" baseline="-25000"/>
              <a:t>1</a:t>
            </a:r>
            <a:r>
              <a:rPr lang="en-US" altLang="tr-TR"/>
              <a:t> and v</a:t>
            </a:r>
            <a:r>
              <a:rPr lang="en-US" altLang="tr-TR" baseline="-25000"/>
              <a:t>2</a:t>
            </a:r>
            <a:endParaRPr lang="tr-TR" altLang="tr-TR" baseline="-25000"/>
          </a:p>
        </p:txBody>
      </p:sp>
      <p:sp>
        <p:nvSpPr>
          <p:cNvPr id="34820" name="Rectangle 5">
            <a:extLst>
              <a:ext uri="{FF2B5EF4-FFF2-40B4-BE49-F238E27FC236}">
                <a16:creationId xmlns:a16="http://schemas.microsoft.com/office/drawing/2014/main" id="{6372F248-0244-61E6-6C4E-7E334EA017D8}"/>
              </a:ext>
            </a:extLst>
          </p:cNvPr>
          <p:cNvSpPr>
            <a:spLocks noChangeArrowheads="1"/>
          </p:cNvSpPr>
          <p:nvPr/>
        </p:nvSpPr>
        <p:spPr bwMode="auto">
          <a:xfrm>
            <a:off x="539750" y="1484313"/>
            <a:ext cx="2308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v = (1-</a:t>
            </a:r>
            <a:r>
              <a:rPr lang="en-US" altLang="tr-TR">
                <a:latin typeface="Symbol" pitchFamily="2" charset="2"/>
              </a:rPr>
              <a:t>a</a:t>
            </a:r>
            <a:r>
              <a:rPr lang="en-US" altLang="tr-TR"/>
              <a:t>)v</a:t>
            </a:r>
            <a:r>
              <a:rPr lang="en-US" altLang="tr-TR" baseline="-25000"/>
              <a:t>1 </a:t>
            </a:r>
            <a:r>
              <a:rPr lang="en-US" altLang="tr-TR"/>
              <a:t>+ </a:t>
            </a:r>
            <a:r>
              <a:rPr lang="en-US" altLang="tr-TR">
                <a:latin typeface="Symbol" pitchFamily="2" charset="2"/>
              </a:rPr>
              <a:t>a</a:t>
            </a:r>
            <a:r>
              <a:rPr lang="en-US" altLang="tr-TR"/>
              <a:t>v</a:t>
            </a:r>
            <a:r>
              <a:rPr lang="en-US" altLang="tr-TR" baseline="-25000"/>
              <a:t>2</a:t>
            </a:r>
            <a:endParaRPr lang="tr-TR" altLang="tr-TR" baseline="-25000"/>
          </a:p>
        </p:txBody>
      </p:sp>
      <p:sp>
        <p:nvSpPr>
          <p:cNvPr id="34821" name="Rectangle 6">
            <a:extLst>
              <a:ext uri="{FF2B5EF4-FFF2-40B4-BE49-F238E27FC236}">
                <a16:creationId xmlns:a16="http://schemas.microsoft.com/office/drawing/2014/main" id="{01898E26-A2A0-7EC2-BA35-08190FF0D3F2}"/>
              </a:ext>
            </a:extLst>
          </p:cNvPr>
          <p:cNvSpPr>
            <a:spLocks noChangeArrowheads="1"/>
          </p:cNvSpPr>
          <p:nvPr/>
        </p:nvSpPr>
        <p:spPr bwMode="auto">
          <a:xfrm>
            <a:off x="522288" y="2133600"/>
            <a:ext cx="2344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v = v</a:t>
            </a:r>
            <a:r>
              <a:rPr lang="en-US" altLang="tr-TR" baseline="-25000"/>
              <a:t>1 </a:t>
            </a:r>
            <a:r>
              <a:rPr lang="en-US" altLang="tr-TR"/>
              <a:t>+ </a:t>
            </a:r>
            <a:r>
              <a:rPr lang="en-US" altLang="tr-TR">
                <a:latin typeface="Symbol" pitchFamily="2" charset="2"/>
              </a:rPr>
              <a:t>a</a:t>
            </a:r>
            <a:r>
              <a:rPr lang="en-US" altLang="tr-TR"/>
              <a:t>(v</a:t>
            </a:r>
            <a:r>
              <a:rPr lang="en-US" altLang="tr-TR" baseline="-25000"/>
              <a:t>2 </a:t>
            </a:r>
            <a:r>
              <a:rPr lang="en-US" altLang="tr-TR"/>
              <a:t>- v</a:t>
            </a:r>
            <a:r>
              <a:rPr lang="en-US" altLang="tr-TR" baseline="-25000"/>
              <a:t>1</a:t>
            </a:r>
            <a:r>
              <a:rPr lang="en-US" altLang="tr-TR"/>
              <a:t>)</a:t>
            </a:r>
            <a:endParaRPr lang="tr-TR" altLang="tr-TR"/>
          </a:p>
        </p:txBody>
      </p:sp>
      <p:graphicFrame>
        <p:nvGraphicFramePr>
          <p:cNvPr id="34818" name="Object 2">
            <a:extLst>
              <a:ext uri="{FF2B5EF4-FFF2-40B4-BE49-F238E27FC236}">
                <a16:creationId xmlns:a16="http://schemas.microsoft.com/office/drawing/2014/main" id="{D09DF5E4-3002-CC0F-ED05-3B621A54F837}"/>
              </a:ext>
            </a:extLst>
          </p:cNvPr>
          <p:cNvGraphicFramePr>
            <a:graphicFrameLocks noChangeAspect="1"/>
          </p:cNvGraphicFramePr>
          <p:nvPr>
            <p:extLst>
              <p:ext uri="{D42A27DB-BD31-4B8C-83A1-F6EECF244321}">
                <p14:modId xmlns:p14="http://schemas.microsoft.com/office/powerpoint/2010/main" val="1952050146"/>
              </p:ext>
            </p:extLst>
          </p:nvPr>
        </p:nvGraphicFramePr>
        <p:xfrm>
          <a:off x="986989" y="2995613"/>
          <a:ext cx="6839163" cy="3170237"/>
        </p:xfrm>
        <a:graphic>
          <a:graphicData uri="http://schemas.openxmlformats.org/presentationml/2006/ole">
            <mc:AlternateContent xmlns:mc="http://schemas.openxmlformats.org/markup-compatibility/2006">
              <mc:Choice xmlns:v="urn:schemas-microsoft-com:vml" Requires="v">
                <p:oleObj name="Bit Eşlem Resmi" r:id="rId2" imgW="7315200" imgH="3390900" progId="Paint.Picture">
                  <p:embed/>
                </p:oleObj>
              </mc:Choice>
              <mc:Fallback>
                <p:oleObj name="Bit Eşlem Resmi" r:id="rId2" imgW="7315200" imgH="3390900" progId="Paint.Picture">
                  <p:embed/>
                  <p:pic>
                    <p:nvPicPr>
                      <p:cNvPr id="34818" name="Object 2">
                        <a:extLst>
                          <a:ext uri="{FF2B5EF4-FFF2-40B4-BE49-F238E27FC236}">
                            <a16:creationId xmlns:a16="http://schemas.microsoft.com/office/drawing/2014/main" id="{D09DF5E4-3002-CC0F-ED05-3B621A54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89" y="2995613"/>
                        <a:ext cx="6839163" cy="3170237"/>
                      </a:xfrm>
                      <a:prstGeom prst="rect">
                        <a:avLst/>
                      </a:prstGeom>
                      <a:noFill/>
                      <a:ln>
                        <a:noFill/>
                      </a:ln>
                      <a:effec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2F4A8558-2753-7A2B-1FFB-BFCB3264F0D3}"/>
              </a:ext>
            </a:extLst>
          </p:cNvPr>
          <p:cNvSpPr>
            <a:spLocks noGrp="1" noChangeArrowheads="1"/>
          </p:cNvSpPr>
          <p:nvPr>
            <p:ph type="title"/>
          </p:nvPr>
        </p:nvSpPr>
        <p:spPr>
          <a:xfrm>
            <a:off x="1403350" y="0"/>
            <a:ext cx="6248400" cy="1066800"/>
          </a:xfrm>
        </p:spPr>
        <p:txBody>
          <a:bodyPr/>
          <a:lstStyle/>
          <a:p>
            <a:r>
              <a:rPr lang="en-US" altLang="tr-TR">
                <a:effectLst>
                  <a:outerShdw blurRad="38100" dist="38100" dir="2700000" algn="tl">
                    <a:srgbClr val="000000"/>
                  </a:outerShdw>
                </a:effectLst>
              </a:rPr>
              <a:t>Triangles</a:t>
            </a:r>
          </a:p>
        </p:txBody>
      </p:sp>
      <p:pic>
        <p:nvPicPr>
          <p:cNvPr id="35843" name="Picture 3" descr="AN04F16">
            <a:extLst>
              <a:ext uri="{FF2B5EF4-FFF2-40B4-BE49-F238E27FC236}">
                <a16:creationId xmlns:a16="http://schemas.microsoft.com/office/drawing/2014/main" id="{9C954FE9-DF03-C670-28C5-9E77C45B5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371600"/>
            <a:ext cx="5097463"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Line 4">
            <a:extLst>
              <a:ext uri="{FF2B5EF4-FFF2-40B4-BE49-F238E27FC236}">
                <a16:creationId xmlns:a16="http://schemas.microsoft.com/office/drawing/2014/main" id="{84F2D327-11A6-5FE1-E9C1-343B7B503763}"/>
              </a:ext>
            </a:extLst>
          </p:cNvPr>
          <p:cNvSpPr>
            <a:spLocks noChangeShapeType="1"/>
          </p:cNvSpPr>
          <p:nvPr/>
        </p:nvSpPr>
        <p:spPr bwMode="auto">
          <a:xfrm>
            <a:off x="1447800" y="3276600"/>
            <a:ext cx="1828800" cy="1219200"/>
          </a:xfrm>
          <a:prstGeom prst="line">
            <a:avLst/>
          </a:prstGeom>
          <a:noFill/>
          <a:ln w="12700">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35845" name="Line 5">
            <a:extLst>
              <a:ext uri="{FF2B5EF4-FFF2-40B4-BE49-F238E27FC236}">
                <a16:creationId xmlns:a16="http://schemas.microsoft.com/office/drawing/2014/main" id="{87A7A5F6-4A3B-4EA4-6F8B-D68D0C94B31B}"/>
              </a:ext>
            </a:extLst>
          </p:cNvPr>
          <p:cNvSpPr>
            <a:spLocks noChangeShapeType="1"/>
          </p:cNvSpPr>
          <p:nvPr/>
        </p:nvSpPr>
        <p:spPr bwMode="auto">
          <a:xfrm flipH="1">
            <a:off x="5105400" y="2590800"/>
            <a:ext cx="1295400" cy="762000"/>
          </a:xfrm>
          <a:prstGeom prst="line">
            <a:avLst/>
          </a:prstGeom>
          <a:noFill/>
          <a:ln w="12700">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35846" name="Text Box 6">
            <a:extLst>
              <a:ext uri="{FF2B5EF4-FFF2-40B4-BE49-F238E27FC236}">
                <a16:creationId xmlns:a16="http://schemas.microsoft.com/office/drawing/2014/main" id="{EA329A8E-C0ED-5ECB-7802-5EFBB9FF523A}"/>
              </a:ext>
            </a:extLst>
          </p:cNvPr>
          <p:cNvSpPr>
            <a:spLocks noGrp="1" noChangeArrowheads="1"/>
          </p:cNvSpPr>
          <p:nvPr>
            <p:ph type="body" idx="1"/>
          </p:nvPr>
        </p:nvSpPr>
        <p:spPr>
          <a:xfrm>
            <a:off x="304800" y="2667000"/>
            <a:ext cx="3200400" cy="457200"/>
          </a:xfrm>
          <a:noFill/>
        </p:spPr>
        <p:txBody>
          <a:bodyPr/>
          <a:lstStyle/>
          <a:p>
            <a:pPr>
              <a:spcBef>
                <a:spcPct val="0"/>
              </a:spcBef>
              <a:buFontTx/>
              <a:buNone/>
            </a:pPr>
            <a:r>
              <a:rPr lang="en-US" altLang="tr-TR" sz="2000">
                <a:latin typeface="Times New Roman" panose="02020603050405020304" pitchFamily="18" charset="0"/>
              </a:rPr>
              <a:t>convex sum of P and Q</a:t>
            </a:r>
          </a:p>
        </p:txBody>
      </p:sp>
      <p:sp>
        <p:nvSpPr>
          <p:cNvPr id="35847" name="Text Box 7">
            <a:extLst>
              <a:ext uri="{FF2B5EF4-FFF2-40B4-BE49-F238E27FC236}">
                <a16:creationId xmlns:a16="http://schemas.microsoft.com/office/drawing/2014/main" id="{A8FE591A-80CD-5F58-6C3C-76C32F6E8F3F}"/>
              </a:ext>
            </a:extLst>
          </p:cNvPr>
          <p:cNvSpPr txBox="1">
            <a:spLocks noChangeArrowheads="1"/>
          </p:cNvSpPr>
          <p:nvPr/>
        </p:nvSpPr>
        <p:spPr bwMode="auto">
          <a:xfrm>
            <a:off x="5811838" y="2106613"/>
            <a:ext cx="2874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2000"/>
              <a:t>convex sum of S(</a:t>
            </a:r>
            <a:r>
              <a:rPr lang="en-US" altLang="tr-TR" sz="2000">
                <a:latin typeface="Symbol" pitchFamily="2" charset="2"/>
              </a:rPr>
              <a:t>a</a:t>
            </a:r>
            <a:r>
              <a:rPr lang="en-US" altLang="tr-TR" sz="2000"/>
              <a:t>) and R</a:t>
            </a:r>
          </a:p>
        </p:txBody>
      </p:sp>
      <p:sp>
        <p:nvSpPr>
          <p:cNvPr id="35848" name="Text Box 8">
            <a:extLst>
              <a:ext uri="{FF2B5EF4-FFF2-40B4-BE49-F238E27FC236}">
                <a16:creationId xmlns:a16="http://schemas.microsoft.com/office/drawing/2014/main" id="{8C2CCFE4-34FA-FA1F-A7F3-B7363996126C}"/>
              </a:ext>
            </a:extLst>
          </p:cNvPr>
          <p:cNvSpPr txBox="1">
            <a:spLocks noChangeArrowheads="1"/>
          </p:cNvSpPr>
          <p:nvPr/>
        </p:nvSpPr>
        <p:spPr bwMode="auto">
          <a:xfrm>
            <a:off x="2195513" y="5300663"/>
            <a:ext cx="46243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2000"/>
              <a:t>for 0&lt;=</a:t>
            </a:r>
            <a:r>
              <a:rPr lang="en-US" altLang="tr-TR" sz="2000">
                <a:latin typeface="Symbol" pitchFamily="2" charset="2"/>
              </a:rPr>
              <a:t>a</a:t>
            </a:r>
            <a:r>
              <a:rPr lang="en-US" altLang="tr-TR" sz="2000"/>
              <a:t>,</a:t>
            </a:r>
            <a:r>
              <a:rPr lang="en-US" altLang="tr-TR" sz="2000">
                <a:latin typeface="Symbol" pitchFamily="2" charset="2"/>
              </a:rPr>
              <a:t>b</a:t>
            </a:r>
            <a:r>
              <a:rPr lang="en-US" altLang="tr-TR" sz="2000"/>
              <a:t>&lt;=1, we get all points in triangle</a:t>
            </a:r>
          </a:p>
        </p:txBody>
      </p:sp>
      <p:sp>
        <p:nvSpPr>
          <p:cNvPr id="35849" name="Text Box 9">
            <a:extLst>
              <a:ext uri="{FF2B5EF4-FFF2-40B4-BE49-F238E27FC236}">
                <a16:creationId xmlns:a16="http://schemas.microsoft.com/office/drawing/2014/main" id="{ADBAA62F-6E03-4B26-C930-25FDAAF79FC6}"/>
              </a:ext>
            </a:extLst>
          </p:cNvPr>
          <p:cNvSpPr txBox="1">
            <a:spLocks noChangeArrowheads="1"/>
          </p:cNvSpPr>
          <p:nvPr/>
        </p:nvSpPr>
        <p:spPr bwMode="auto">
          <a:xfrm>
            <a:off x="87313" y="981075"/>
            <a:ext cx="9056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Note that all the points </a:t>
            </a:r>
            <a:r>
              <a:rPr lang="en-US" altLang="tr-TR">
                <a:latin typeface="Symbol" pitchFamily="2" charset="2"/>
              </a:rPr>
              <a:t>T(a,b</a:t>
            </a:r>
            <a:r>
              <a:rPr lang="en-US" altLang="tr-TR"/>
              <a:t>) line in the triangle formed by P, Q, and R.</a:t>
            </a:r>
            <a:endParaRPr lang="tr-TR" altLang="tr-T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Math Tools Recap</a:t>
            </a:r>
          </a:p>
        </p:txBody>
      </p:sp>
      <p:sp>
        <p:nvSpPr>
          <p:cNvPr id="3" name="Content Placeholder 2"/>
          <p:cNvSpPr>
            <a:spLocks noGrp="1"/>
          </p:cNvSpPr>
          <p:nvPr>
            <p:ph idx="1"/>
          </p:nvPr>
        </p:nvSpPr>
        <p:spPr/>
        <p:txBody>
          <a:bodyPr/>
          <a:lstStyle/>
          <a:p>
            <a:r>
              <a:rPr dirty="0"/>
              <a:t>Linear algebra</a:t>
            </a:r>
          </a:p>
          <a:p>
            <a:r>
              <a:rPr dirty="0"/>
              <a:t>Trigonometry</a:t>
            </a:r>
          </a:p>
          <a:p>
            <a:r>
              <a:rPr dirty="0"/>
              <a:t>Geometry</a:t>
            </a:r>
            <a:endParaRPr lang="tr-TR" dirty="0"/>
          </a:p>
          <a:p>
            <a:r>
              <a:rPr lang="tr-TR" dirty="0" err="1"/>
              <a:t>Brush</a:t>
            </a:r>
            <a:r>
              <a:rPr lang="tr-TR" dirty="0"/>
              <a:t> </a:t>
            </a:r>
            <a:r>
              <a:rPr lang="tr-TR" dirty="0" err="1"/>
              <a:t>up</a:t>
            </a:r>
            <a:r>
              <a:rPr lang="tr-TR" dirty="0"/>
              <a:t> on </a:t>
            </a:r>
            <a:r>
              <a:rPr lang="tr-TR" dirty="0" err="1"/>
              <a:t>dot</a:t>
            </a:r>
            <a:r>
              <a:rPr lang="tr-TR" dirty="0"/>
              <a:t> </a:t>
            </a:r>
            <a:r>
              <a:rPr lang="tr-TR" dirty="0" err="1"/>
              <a:t>products</a:t>
            </a:r>
            <a:r>
              <a:rPr lang="tr-TR" dirty="0"/>
              <a:t> (</a:t>
            </a:r>
            <a:r>
              <a:rPr lang="tr-TR" dirty="0" err="1"/>
              <a:t>linear</a:t>
            </a:r>
            <a:r>
              <a:rPr lang="tr-TR" dirty="0"/>
              <a:t> </a:t>
            </a:r>
            <a:r>
              <a:rPr lang="tr-TR" dirty="0" err="1"/>
              <a:t>algebra</a:t>
            </a:r>
            <a:r>
              <a:rPr lang="tr-TR" dirty="0"/>
              <a:t>), sine/</a:t>
            </a:r>
            <a:r>
              <a:rPr lang="tr-TR" dirty="0" err="1"/>
              <a:t>cosine</a:t>
            </a:r>
            <a:r>
              <a:rPr lang="tr-TR" dirty="0"/>
              <a:t> (</a:t>
            </a:r>
            <a:r>
              <a:rPr lang="tr-TR" dirty="0" err="1"/>
              <a:t>trig</a:t>
            </a:r>
            <a:r>
              <a:rPr lang="tr-TR" dirty="0"/>
              <a:t> </a:t>
            </a:r>
            <a:r>
              <a:rPr lang="tr-TR" dirty="0" err="1"/>
              <a:t>for</a:t>
            </a:r>
            <a:r>
              <a:rPr lang="tr-TR" dirty="0"/>
              <a:t> </a:t>
            </a:r>
            <a:r>
              <a:rPr lang="tr-TR" dirty="0" err="1"/>
              <a:t>rotations</a:t>
            </a:r>
            <a:r>
              <a:rPr lang="tr-TR" dirty="0"/>
              <a:t>), </a:t>
            </a:r>
            <a:r>
              <a:rPr lang="tr-TR" dirty="0" err="1"/>
              <a:t>and</a:t>
            </a:r>
            <a:r>
              <a:rPr lang="tr-TR" dirty="0"/>
              <a:t> </a:t>
            </a:r>
            <a:r>
              <a:rPr lang="tr-TR" dirty="0" err="1"/>
              <a:t>shapes</a:t>
            </a:r>
            <a:r>
              <a:rPr lang="tr-TR" dirty="0"/>
              <a:t> (</a:t>
            </a:r>
            <a:r>
              <a:rPr lang="tr-TR" dirty="0" err="1"/>
              <a:t>geometry</a:t>
            </a:r>
            <a:r>
              <a:rPr lang="tr-TR" dirty="0"/>
              <a:t> </a:t>
            </a:r>
            <a:r>
              <a:rPr lang="tr-TR" dirty="0" err="1"/>
              <a:t>for</a:t>
            </a:r>
            <a:r>
              <a:rPr lang="tr-TR" dirty="0"/>
              <a:t> </a:t>
            </a:r>
            <a:r>
              <a:rPr lang="tr-TR" dirty="0" err="1"/>
              <a:t>meshes</a:t>
            </a:r>
            <a:r>
              <a:rPr lang="tr-TR" dirty="0"/>
              <a:t>). </a:t>
            </a:r>
          </a:p>
          <a:p>
            <a:r>
              <a:rPr lang="tr-TR" dirty="0" err="1"/>
              <a:t>These</a:t>
            </a:r>
            <a:r>
              <a:rPr lang="tr-TR" dirty="0"/>
              <a:t> </a:t>
            </a:r>
            <a:r>
              <a:rPr lang="tr-TR" dirty="0" err="1"/>
              <a:t>are</a:t>
            </a:r>
            <a:r>
              <a:rPr lang="tr-TR" dirty="0"/>
              <a:t> </a:t>
            </a:r>
            <a:r>
              <a:rPr lang="tr-TR" dirty="0" err="1"/>
              <a:t>crucial</a:t>
            </a:r>
            <a:r>
              <a:rPr lang="tr-TR" dirty="0"/>
              <a:t> </a:t>
            </a:r>
            <a:r>
              <a:rPr lang="tr-TR" dirty="0" err="1"/>
              <a:t>for</a:t>
            </a:r>
            <a:r>
              <a:rPr lang="tr-TR" dirty="0"/>
              <a:t> Project 1's </a:t>
            </a:r>
            <a:r>
              <a:rPr lang="tr-TR" dirty="0" err="1"/>
              <a:t>curve</a:t>
            </a:r>
            <a:r>
              <a:rPr lang="tr-TR" dirty="0"/>
              <a:t> </a:t>
            </a:r>
            <a:r>
              <a:rPr lang="tr-TR" dirty="0" err="1"/>
              <a:t>fitting</a:t>
            </a:r>
            <a:r>
              <a:rPr lang="tr-TR" dirty="0"/>
              <a:t>.</a:t>
            </a:r>
          </a:p>
          <a:p>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EAA2CBE1-EE68-2E2B-6ACB-730E21788754}"/>
              </a:ext>
            </a:extLst>
          </p:cNvPr>
          <p:cNvPicPr>
            <a:picLocks noChangeAspect="1"/>
          </p:cNvPicPr>
          <p:nvPr/>
        </p:nvPicPr>
        <p:blipFill>
          <a:blip r:embed="rId3"/>
          <a:srcRect r="3" b="11313"/>
          <a:stretch>
            <a:fillRect/>
          </a:stretch>
        </p:blipFill>
        <p:spPr>
          <a:xfrm>
            <a:off x="20" y="10"/>
            <a:ext cx="3002259" cy="3388883"/>
          </a:xfrm>
          <a:prstGeom prst="rect">
            <a:avLst/>
          </a:prstGeom>
        </p:spPr>
      </p:pic>
      <p:pic>
        <p:nvPicPr>
          <p:cNvPr id="6" name="Resim 5">
            <a:extLst>
              <a:ext uri="{FF2B5EF4-FFF2-40B4-BE49-F238E27FC236}">
                <a16:creationId xmlns:a16="http://schemas.microsoft.com/office/drawing/2014/main" id="{BCFE6CBE-CE70-D2AC-F5B1-9764CBE79FB8}"/>
              </a:ext>
            </a:extLst>
          </p:cNvPr>
          <p:cNvPicPr>
            <a:picLocks noChangeAspect="1"/>
          </p:cNvPicPr>
          <p:nvPr/>
        </p:nvPicPr>
        <p:blipFill>
          <a:blip r:embed="rId4"/>
          <a:srcRect l="3465" r="11190" b="-3"/>
          <a:stretch>
            <a:fillRect/>
          </a:stretch>
        </p:blipFill>
        <p:spPr>
          <a:xfrm>
            <a:off x="3070859" y="10"/>
            <a:ext cx="3010535" cy="3383270"/>
          </a:xfrm>
          <a:prstGeom prst="rect">
            <a:avLst/>
          </a:prstGeom>
        </p:spPr>
      </p:pic>
      <p:pic>
        <p:nvPicPr>
          <p:cNvPr id="8" name="Resim 7">
            <a:extLst>
              <a:ext uri="{FF2B5EF4-FFF2-40B4-BE49-F238E27FC236}">
                <a16:creationId xmlns:a16="http://schemas.microsoft.com/office/drawing/2014/main" id="{5E069A90-D39E-4243-9B46-4B9BCEC2882D}"/>
              </a:ext>
            </a:extLst>
          </p:cNvPr>
          <p:cNvPicPr>
            <a:picLocks noChangeAspect="1"/>
          </p:cNvPicPr>
          <p:nvPr/>
        </p:nvPicPr>
        <p:blipFill>
          <a:blip r:embed="rId5"/>
          <a:srcRect r="-4" b="25696"/>
          <a:stretch>
            <a:fillRect/>
          </a:stretch>
        </p:blipFill>
        <p:spPr>
          <a:xfrm>
            <a:off x="6141720" y="10"/>
            <a:ext cx="3002279" cy="3383270"/>
          </a:xfrm>
          <a:prstGeom prst="rect">
            <a:avLst/>
          </a:prstGeom>
        </p:spPr>
      </p:pic>
      <p:pic>
        <p:nvPicPr>
          <p:cNvPr id="2" name="Resim 1">
            <a:extLst>
              <a:ext uri="{FF2B5EF4-FFF2-40B4-BE49-F238E27FC236}">
                <a16:creationId xmlns:a16="http://schemas.microsoft.com/office/drawing/2014/main" id="{D9E7EAD4-04DF-6116-25C0-103837CF27AB}"/>
              </a:ext>
            </a:extLst>
          </p:cNvPr>
          <p:cNvPicPr>
            <a:picLocks noChangeAspect="1"/>
          </p:cNvPicPr>
          <p:nvPr/>
        </p:nvPicPr>
        <p:blipFill>
          <a:blip r:embed="rId6"/>
          <a:srcRect r="3" b="12562"/>
          <a:stretch>
            <a:fillRect/>
          </a:stretch>
        </p:blipFill>
        <p:spPr>
          <a:xfrm>
            <a:off x="20" y="3469102"/>
            <a:ext cx="3002259" cy="3388893"/>
          </a:xfrm>
          <a:prstGeom prst="rect">
            <a:avLst/>
          </a:prstGeom>
        </p:spPr>
      </p:pic>
      <p:pic>
        <p:nvPicPr>
          <p:cNvPr id="5" name="Resim 4">
            <a:extLst>
              <a:ext uri="{FF2B5EF4-FFF2-40B4-BE49-F238E27FC236}">
                <a16:creationId xmlns:a16="http://schemas.microsoft.com/office/drawing/2014/main" id="{686F4BE6-FEAF-63FB-9E5F-08C6243DE27E}"/>
              </a:ext>
            </a:extLst>
          </p:cNvPr>
          <p:cNvPicPr>
            <a:picLocks noChangeAspect="1"/>
          </p:cNvPicPr>
          <p:nvPr/>
        </p:nvPicPr>
        <p:blipFill>
          <a:blip r:embed="rId7"/>
          <a:srcRect r="-2" b="8088"/>
          <a:stretch>
            <a:fillRect/>
          </a:stretch>
        </p:blipFill>
        <p:spPr>
          <a:xfrm>
            <a:off x="3070859" y="3469102"/>
            <a:ext cx="3010535" cy="3383280"/>
          </a:xfrm>
          <a:prstGeom prst="rect">
            <a:avLst/>
          </a:prstGeom>
        </p:spPr>
      </p:pic>
      <p:pic>
        <p:nvPicPr>
          <p:cNvPr id="4" name="Resim 3">
            <a:extLst>
              <a:ext uri="{FF2B5EF4-FFF2-40B4-BE49-F238E27FC236}">
                <a16:creationId xmlns:a16="http://schemas.microsoft.com/office/drawing/2014/main" id="{869D9BF4-BA07-E372-0DC4-4B52B0A4CFA1}"/>
              </a:ext>
            </a:extLst>
          </p:cNvPr>
          <p:cNvPicPr>
            <a:picLocks noChangeAspect="1"/>
          </p:cNvPicPr>
          <p:nvPr/>
        </p:nvPicPr>
        <p:blipFill>
          <a:blip r:embed="rId8"/>
          <a:srcRect r="-2" b="8449"/>
          <a:stretch>
            <a:fillRect/>
          </a:stretch>
        </p:blipFill>
        <p:spPr>
          <a:xfrm>
            <a:off x="6149974" y="3469102"/>
            <a:ext cx="2994026" cy="3388893"/>
          </a:xfrm>
          <a:prstGeom prst="rect">
            <a:avLst/>
          </a:prstGeom>
        </p:spPr>
      </p:pic>
    </p:spTree>
    <p:extLst>
      <p:ext uri="{BB962C8B-B14F-4D97-AF65-F5344CB8AC3E}">
        <p14:creationId xmlns:p14="http://schemas.microsoft.com/office/powerpoint/2010/main" val="1443211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2591866" cy="1616203"/>
          </a:xfrm>
        </p:spPr>
        <p:txBody>
          <a:bodyPr anchor="b">
            <a:normAutofit/>
          </a:bodyPr>
          <a:lstStyle/>
          <a:p>
            <a:r>
              <a:rPr lang="tr-TR" sz="2800"/>
              <a:t>Vector Definition</a:t>
            </a:r>
          </a:p>
        </p:txBody>
      </p:sp>
      <p:sp>
        <p:nvSpPr>
          <p:cNvPr id="3" name="Content Placeholder 2"/>
          <p:cNvSpPr>
            <a:spLocks noGrp="1"/>
          </p:cNvSpPr>
          <p:nvPr>
            <p:ph idx="1"/>
          </p:nvPr>
        </p:nvSpPr>
        <p:spPr>
          <a:xfrm>
            <a:off x="657519" y="2533476"/>
            <a:ext cx="2591866" cy="3447832"/>
          </a:xfrm>
        </p:spPr>
        <p:txBody>
          <a:bodyPr anchor="t">
            <a:normAutofit/>
          </a:bodyPr>
          <a:lstStyle/>
          <a:p>
            <a:r>
              <a:rPr lang="tr-TR" sz="1700"/>
              <a:t>Arrow with magnitude + direction</a:t>
            </a:r>
          </a:p>
          <a:p>
            <a:r>
              <a:rPr lang="tr-TR" sz="1700"/>
              <a:t>Vectors are essential for motion, forces, and directions in CG—e.g., light rays or object velocities.</a:t>
            </a:r>
          </a:p>
          <a:p>
            <a:endParaRPr lang="tr-TR" sz="1700"/>
          </a:p>
        </p:txBody>
      </p:sp>
      <p:pic>
        <p:nvPicPr>
          <p:cNvPr id="5" name="Resim 4">
            <a:extLst>
              <a:ext uri="{FF2B5EF4-FFF2-40B4-BE49-F238E27FC236}">
                <a16:creationId xmlns:a16="http://schemas.microsoft.com/office/drawing/2014/main" id="{3413AF1D-E8E5-C972-8C07-674298BA3F2E}"/>
              </a:ext>
            </a:extLst>
          </p:cNvPr>
          <p:cNvPicPr>
            <a:picLocks noChangeAspect="1"/>
          </p:cNvPicPr>
          <p:nvPr/>
        </p:nvPicPr>
        <p:blipFill>
          <a:blip r:embed="rId3"/>
          <a:stretch>
            <a:fillRect/>
          </a:stretch>
        </p:blipFill>
        <p:spPr>
          <a:xfrm>
            <a:off x="3740754" y="1037650"/>
            <a:ext cx="4792009" cy="4792009"/>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051478" y="0"/>
            <a:ext cx="9252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Vector Length</a:t>
            </a:r>
          </a:p>
        </p:txBody>
      </p:sp>
      <p:sp>
        <p:nvSpPr>
          <p:cNvPr id="3" name="Content Placeholder 2"/>
          <p:cNvSpPr>
            <a:spLocks noGrp="1"/>
          </p:cNvSpPr>
          <p:nvPr>
            <p:ph idx="1"/>
          </p:nvPr>
        </p:nvSpPr>
        <p:spPr/>
        <p:txBody>
          <a:bodyPr/>
          <a:lstStyle/>
          <a:p>
            <a:r>
              <a:rPr lang="tr-TR" dirty="0"/>
              <a:t>|a| = </a:t>
            </a:r>
            <a:r>
              <a:rPr lang="tr-TR" dirty="0" err="1"/>
              <a:t>sqrt</a:t>
            </a:r>
            <a:r>
              <a:rPr lang="tr-TR" dirty="0"/>
              <a:t>(x²+y²)</a:t>
            </a:r>
          </a:p>
          <a:p>
            <a:endParaRPr lang="tr-TR" dirty="0"/>
          </a:p>
          <a:p>
            <a:endParaRPr lang="tr-TR" dirty="0"/>
          </a:p>
          <a:p>
            <a:r>
              <a:rPr lang="tr-TR" dirty="0" err="1"/>
              <a:t>Also</a:t>
            </a:r>
            <a:r>
              <a:rPr lang="tr-TR" dirty="0"/>
              <a:t> </a:t>
            </a:r>
            <a:r>
              <a:rPr lang="tr-TR" dirty="0" err="1"/>
              <a:t>called</a:t>
            </a:r>
            <a:r>
              <a:rPr lang="tr-TR" dirty="0"/>
              <a:t> </a:t>
            </a:r>
            <a:r>
              <a:rPr lang="tr-TR" dirty="0" err="1"/>
              <a:t>magnitude</a:t>
            </a:r>
            <a:r>
              <a:rPr lang="tr-TR" dirty="0"/>
              <a:t> </a:t>
            </a:r>
            <a:r>
              <a:rPr lang="tr-TR" dirty="0" err="1"/>
              <a:t>or</a:t>
            </a:r>
            <a:r>
              <a:rPr lang="tr-TR" dirty="0"/>
              <a:t> norm; </a:t>
            </a:r>
            <a:r>
              <a:rPr lang="tr-TR" dirty="0" err="1"/>
              <a:t>used</a:t>
            </a:r>
            <a:r>
              <a:rPr lang="tr-TR" dirty="0"/>
              <a:t> </a:t>
            </a:r>
            <a:r>
              <a:rPr lang="tr-TR" dirty="0" err="1"/>
              <a:t>for</a:t>
            </a:r>
            <a:r>
              <a:rPr lang="tr-TR" dirty="0"/>
              <a:t> </a:t>
            </a:r>
            <a:r>
              <a:rPr lang="tr-TR" dirty="0" err="1"/>
              <a:t>distances</a:t>
            </a:r>
            <a:r>
              <a:rPr lang="tr-TR" dirty="0"/>
              <a:t>, </a:t>
            </a:r>
            <a:r>
              <a:rPr lang="tr-TR" dirty="0" err="1"/>
              <a:t>like</a:t>
            </a:r>
            <a:r>
              <a:rPr lang="tr-TR" dirty="0"/>
              <a:t> </a:t>
            </a:r>
            <a:r>
              <a:rPr lang="tr-TR" dirty="0" err="1"/>
              <a:t>measuring</a:t>
            </a:r>
            <a:r>
              <a:rPr lang="tr-TR" dirty="0"/>
              <a:t> </a:t>
            </a:r>
            <a:r>
              <a:rPr lang="tr-TR" dirty="0" err="1"/>
              <a:t>pier</a:t>
            </a:r>
            <a:r>
              <a:rPr lang="tr-TR" dirty="0"/>
              <a:t> </a:t>
            </a:r>
            <a:r>
              <a:rPr lang="tr-TR" dirty="0" err="1"/>
              <a:t>length</a:t>
            </a:r>
            <a:r>
              <a:rPr lang="tr-TR" dirty="0"/>
              <a:t> in </a:t>
            </a:r>
            <a:r>
              <a:rPr lang="tr-TR" dirty="0" err="1"/>
              <a:t>pixels</a:t>
            </a:r>
            <a:r>
              <a:rPr lang="tr-TR" dirty="0"/>
              <a:t>.</a:t>
            </a:r>
          </a:p>
          <a:p>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D6E0414-B1FE-508E-7C8D-4404A92E6120}"/>
              </a:ext>
            </a:extLst>
          </p:cNvPr>
          <p:cNvSpPr>
            <a:spLocks noGrp="1" noChangeArrowheads="1"/>
          </p:cNvSpPr>
          <p:nvPr>
            <p:ph type="title"/>
          </p:nvPr>
        </p:nvSpPr>
        <p:spPr/>
        <p:txBody>
          <a:bodyPr/>
          <a:lstStyle/>
          <a:p>
            <a:r>
              <a:rPr lang="en-US" altLang="tr-TR" dirty="0">
                <a:ea typeface="ＭＳ Ｐゴシック" panose="020B0600070205080204" pitchFamily="34" charset="-128"/>
              </a:rPr>
              <a:t>Vector Basics: Length of a Vector</a:t>
            </a:r>
          </a:p>
        </p:txBody>
      </p:sp>
      <p:sp>
        <p:nvSpPr>
          <p:cNvPr id="7170" name="Rectangle 3">
            <a:extLst>
              <a:ext uri="{FF2B5EF4-FFF2-40B4-BE49-F238E27FC236}">
                <a16:creationId xmlns:a16="http://schemas.microsoft.com/office/drawing/2014/main" id="{B134181A-6C18-D4AD-64A1-C6A2BDD2CDB6}"/>
              </a:ext>
            </a:extLst>
          </p:cNvPr>
          <p:cNvSpPr>
            <a:spLocks noGrp="1" noChangeArrowheads="1"/>
          </p:cNvSpPr>
          <p:nvPr>
            <p:ph type="body" idx="1"/>
          </p:nvPr>
        </p:nvSpPr>
        <p:spPr/>
        <p:txBody>
          <a:bodyPr>
            <a:normAutofit lnSpcReduction="10000"/>
          </a:bodyPr>
          <a:lstStyle/>
          <a:p>
            <a:pPr marL="0" indent="0">
              <a:buNone/>
            </a:pPr>
            <a:r>
              <a:rPr lang="en-US" altLang="tr-TR" dirty="0">
                <a:ea typeface="ＭＳ Ｐゴシック" panose="020B0600070205080204" pitchFamily="34" charset="-128"/>
              </a:rPr>
              <a:t>Our Vector is (3,2,-1)</a:t>
            </a:r>
          </a:p>
          <a:p>
            <a:pPr marL="0" indent="0">
              <a:buNone/>
            </a:pPr>
            <a:r>
              <a:rPr lang="en-US" altLang="tr-TR" u="sng" dirty="0">
                <a:ea typeface="ＭＳ Ｐゴシック" panose="020B0600070205080204" pitchFamily="34" charset="-128"/>
              </a:rPr>
              <a:t>Length</a:t>
            </a:r>
            <a:r>
              <a:rPr lang="en-US" altLang="tr-TR" dirty="0">
                <a:ea typeface="ＭＳ Ｐゴシック" panose="020B0600070205080204" pitchFamily="34" charset="-128"/>
              </a:rPr>
              <a:t> of a vector is </a:t>
            </a:r>
          </a:p>
          <a:p>
            <a:pPr marL="0" indent="0">
              <a:buNone/>
            </a:pPr>
            <a:r>
              <a:rPr lang="en-US" altLang="tr-TR" dirty="0">
                <a:ea typeface="ＭＳ Ｐゴシック" panose="020B0600070205080204" pitchFamily="34" charset="-128"/>
              </a:rPr>
              <a:t>||v||=sqrt(x*</a:t>
            </a:r>
            <a:r>
              <a:rPr lang="en-US" altLang="tr-TR" dirty="0" err="1">
                <a:ea typeface="ＭＳ Ｐゴシック" panose="020B0600070205080204" pitchFamily="34" charset="-128"/>
              </a:rPr>
              <a:t>x+y</a:t>
            </a:r>
            <a:r>
              <a:rPr lang="en-US" altLang="tr-TR" dirty="0">
                <a:ea typeface="ＭＳ Ｐゴシック" panose="020B0600070205080204" pitchFamily="34" charset="-128"/>
              </a:rPr>
              <a:t>*</a:t>
            </a:r>
            <a:r>
              <a:rPr lang="en-US" altLang="tr-TR" dirty="0" err="1">
                <a:ea typeface="ＭＳ Ｐゴシック" panose="020B0600070205080204" pitchFamily="34" charset="-128"/>
              </a:rPr>
              <a:t>y+z</a:t>
            </a:r>
            <a:r>
              <a:rPr lang="en-US" altLang="tr-TR" dirty="0">
                <a:ea typeface="ＭＳ Ｐゴシック" panose="020B0600070205080204" pitchFamily="34" charset="-128"/>
              </a:rPr>
              <a:t>*z)</a:t>
            </a:r>
          </a:p>
          <a:p>
            <a:pPr marL="0" indent="0">
              <a:buNone/>
            </a:pPr>
            <a:r>
              <a:rPr lang="en-US" altLang="tr-TR" dirty="0">
                <a:ea typeface="ＭＳ Ｐゴシック" panose="020B0600070205080204" pitchFamily="34" charset="-128"/>
              </a:rPr>
              <a:t>length(v)= sqrt(9+4+1)</a:t>
            </a:r>
          </a:p>
          <a:p>
            <a:pPr marL="0" indent="0">
              <a:buNone/>
            </a:pPr>
            <a:r>
              <a:rPr lang="en-US" altLang="tr-TR" dirty="0">
                <a:ea typeface="ＭＳ Ｐゴシック" panose="020B0600070205080204" pitchFamily="34" charset="-128"/>
              </a:rPr>
              <a:t>length(v)=sqrt(14)=3.74166</a:t>
            </a:r>
          </a:p>
          <a:p>
            <a:pPr marL="0" indent="0">
              <a:buNone/>
            </a:pPr>
            <a:endParaRPr lang="en-US" altLang="tr-TR" dirty="0">
              <a:ea typeface="ＭＳ Ｐゴシック" panose="020B0600070205080204" pitchFamily="34" charset="-128"/>
            </a:endParaRPr>
          </a:p>
          <a:p>
            <a:pPr marL="0" indent="0">
              <a:buNone/>
            </a:pPr>
            <a:r>
              <a:rPr lang="en-US" altLang="tr-TR" u="sng" dirty="0">
                <a:ea typeface="ＭＳ Ｐゴシック" panose="020B0600070205080204" pitchFamily="34" charset="-128"/>
              </a:rPr>
              <a:t>Normalized</a:t>
            </a:r>
            <a:r>
              <a:rPr lang="en-US" altLang="tr-TR" dirty="0">
                <a:ea typeface="ＭＳ Ｐゴシック" panose="020B0600070205080204" pitchFamily="34" charset="-128"/>
              </a:rPr>
              <a:t> Vector</a:t>
            </a:r>
          </a:p>
          <a:p>
            <a:pPr marL="0" indent="0">
              <a:buNone/>
            </a:pPr>
            <a:r>
              <a:rPr lang="en-US" altLang="tr-TR" dirty="0">
                <a:ea typeface="ＭＳ Ｐゴシック" panose="020B0600070205080204" pitchFamily="34" charset="-128"/>
              </a:rPr>
              <a:t>(3/3.74166, 2/3.74166, -1/3.74166)</a:t>
            </a:r>
          </a:p>
        </p:txBody>
      </p:sp>
      <p:pic>
        <p:nvPicPr>
          <p:cNvPr id="2" name="Resim 1">
            <a:extLst>
              <a:ext uri="{FF2B5EF4-FFF2-40B4-BE49-F238E27FC236}">
                <a16:creationId xmlns:a16="http://schemas.microsoft.com/office/drawing/2014/main" id="{91B1B444-9460-88FF-2ECD-F333AB780A93}"/>
              </a:ext>
            </a:extLst>
          </p:cNvPr>
          <p:cNvPicPr>
            <a:picLocks noChangeAspect="1"/>
          </p:cNvPicPr>
          <p:nvPr/>
        </p:nvPicPr>
        <p:blipFill>
          <a:blip r:embed="rId2"/>
          <a:stretch>
            <a:fillRect/>
          </a:stretch>
        </p:blipFill>
        <p:spPr>
          <a:xfrm>
            <a:off x="6307681" y="1334563"/>
            <a:ext cx="2207669" cy="1452413"/>
          </a:xfrm>
          <a:prstGeom prst="rect">
            <a:avLst/>
          </a:prstGeom>
        </p:spPr>
      </p:pic>
      <p:pic>
        <p:nvPicPr>
          <p:cNvPr id="3" name="Resim 2">
            <a:extLst>
              <a:ext uri="{FF2B5EF4-FFF2-40B4-BE49-F238E27FC236}">
                <a16:creationId xmlns:a16="http://schemas.microsoft.com/office/drawing/2014/main" id="{966E3C5F-FBFB-D75F-8CF1-18E898043B8B}"/>
              </a:ext>
            </a:extLst>
          </p:cNvPr>
          <p:cNvPicPr>
            <a:picLocks noChangeAspect="1"/>
          </p:cNvPicPr>
          <p:nvPr/>
        </p:nvPicPr>
        <p:blipFill>
          <a:blip r:embed="rId3"/>
          <a:stretch>
            <a:fillRect/>
          </a:stretch>
        </p:blipFill>
        <p:spPr>
          <a:xfrm>
            <a:off x="5253868" y="3338624"/>
            <a:ext cx="3633834" cy="201531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Vector Length Example</a:t>
            </a:r>
          </a:p>
        </p:txBody>
      </p:sp>
      <p:sp>
        <p:nvSpPr>
          <p:cNvPr id="3" name="Content Placeholder 2"/>
          <p:cNvSpPr>
            <a:spLocks noGrp="1"/>
          </p:cNvSpPr>
          <p:nvPr>
            <p:ph idx="1"/>
          </p:nvPr>
        </p:nvSpPr>
        <p:spPr/>
        <p:txBody>
          <a:bodyPr/>
          <a:lstStyle/>
          <a:p>
            <a:r>
              <a:rPr dirty="0"/>
              <a:t>Compute |(3,4)| = 5</a:t>
            </a:r>
            <a:endParaRPr lang="tr-TR" dirty="0"/>
          </a:p>
          <a:p>
            <a:endParaRPr lang="tr-TR" dirty="0"/>
          </a:p>
          <a:p>
            <a:r>
              <a:rPr lang="tr-TR" dirty="0"/>
              <a:t>Step: </a:t>
            </a:r>
            <a:r>
              <a:rPr lang="tr-TR" dirty="0" err="1"/>
              <a:t>sqrt</a:t>
            </a:r>
            <a:r>
              <a:rPr lang="tr-TR" dirty="0"/>
              <a:t>(9 + 16) = </a:t>
            </a:r>
            <a:r>
              <a:rPr lang="tr-TR" dirty="0" err="1"/>
              <a:t>sqrt</a:t>
            </a:r>
            <a:r>
              <a:rPr lang="tr-TR" dirty="0"/>
              <a:t>(25) = 5. </a:t>
            </a:r>
          </a:p>
          <a:p>
            <a:endParaRPr lang="tr-TR" dirty="0"/>
          </a:p>
          <a:p>
            <a:r>
              <a:rPr lang="tr-TR" dirty="0" err="1"/>
              <a:t>This</a:t>
            </a:r>
            <a:r>
              <a:rPr lang="tr-TR" dirty="0"/>
              <a:t> is </a:t>
            </a:r>
            <a:r>
              <a:rPr lang="tr-TR" dirty="0" err="1"/>
              <a:t>the</a:t>
            </a:r>
            <a:r>
              <a:rPr lang="tr-TR" dirty="0"/>
              <a:t> </a:t>
            </a:r>
            <a:r>
              <a:rPr lang="tr-TR" dirty="0" err="1"/>
              <a:t>Pythagorean</a:t>
            </a:r>
            <a:r>
              <a:rPr lang="tr-TR" dirty="0"/>
              <a:t> </a:t>
            </a:r>
            <a:r>
              <a:rPr lang="tr-TR" dirty="0" err="1"/>
              <a:t>theorem</a:t>
            </a:r>
            <a:r>
              <a:rPr lang="tr-TR" dirty="0"/>
              <a:t> in </a:t>
            </a:r>
            <a:r>
              <a:rPr lang="tr-TR" dirty="0" err="1"/>
              <a:t>action</a:t>
            </a:r>
            <a:r>
              <a:rPr lang="tr-TR" dirty="0"/>
              <a:t>.</a:t>
            </a:r>
          </a:p>
          <a:p>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1A190DD6-0711-D73B-6A04-A30EC5CF25E6}"/>
              </a:ext>
            </a:extLst>
          </p:cNvPr>
          <p:cNvSpPr>
            <a:spLocks noGrp="1" noChangeArrowheads="1"/>
          </p:cNvSpPr>
          <p:nvPr>
            <p:ph type="title"/>
          </p:nvPr>
        </p:nvSpPr>
        <p:spPr>
          <a:xfrm>
            <a:off x="1641474" y="410170"/>
            <a:ext cx="6346825" cy="800100"/>
          </a:xfrm>
        </p:spPr>
        <p:txBody>
          <a:bodyPr>
            <a:normAutofit fontScale="90000"/>
          </a:bodyPr>
          <a:lstStyle/>
          <a:p>
            <a:pPr>
              <a:defRPr/>
            </a:pPr>
            <a:r>
              <a:rPr lang="en-US" altLang="tr-TR" dirty="0">
                <a:effectLst>
                  <a:outerShdw blurRad="38100" dist="38100" dir="2700000" algn="tl">
                    <a:srgbClr val="000000"/>
                  </a:outerShdw>
                </a:effectLst>
                <a:ea typeface="ＭＳ Ｐゴシック" panose="020B0600070205080204" pitchFamily="34" charset="-128"/>
              </a:rPr>
              <a:t>Confusing Points and Vectors</a:t>
            </a:r>
          </a:p>
        </p:txBody>
      </p:sp>
      <p:sp>
        <p:nvSpPr>
          <p:cNvPr id="20482" name="Rectangle 3">
            <a:extLst>
              <a:ext uri="{FF2B5EF4-FFF2-40B4-BE49-F238E27FC236}">
                <a16:creationId xmlns:a16="http://schemas.microsoft.com/office/drawing/2014/main" id="{6CDA85C7-583B-AB73-0E6B-6EB03E5138AA}"/>
              </a:ext>
            </a:extLst>
          </p:cNvPr>
          <p:cNvSpPr>
            <a:spLocks noGrp="1" noChangeArrowheads="1"/>
          </p:cNvSpPr>
          <p:nvPr>
            <p:ph type="body" idx="1"/>
          </p:nvPr>
        </p:nvSpPr>
        <p:spPr/>
        <p:txBody>
          <a:bodyPr/>
          <a:lstStyle/>
          <a:p>
            <a:pPr>
              <a:buFontTx/>
              <a:buNone/>
            </a:pPr>
            <a:r>
              <a:rPr lang="en-US" altLang="tr-TR" sz="1800">
                <a:ea typeface="ＭＳ Ｐゴシック" panose="020B0600070205080204" pitchFamily="34" charset="-128"/>
              </a:rPr>
              <a:t>Consider the point and the vector</a:t>
            </a:r>
          </a:p>
          <a:p>
            <a:pPr>
              <a:buFontTx/>
              <a:buNone/>
            </a:pPr>
            <a:r>
              <a:rPr lang="en-US" altLang="tr-TR" sz="180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P</a:t>
            </a:r>
            <a:r>
              <a:rPr lang="en-US" altLang="tr-TR" sz="1800">
                <a:ea typeface="ＭＳ Ｐゴシック" panose="020B0600070205080204" pitchFamily="34" charset="-128"/>
              </a:rPr>
              <a:t> = </a:t>
            </a:r>
            <a:r>
              <a:rPr lang="en-US" altLang="tr-TR" sz="1800">
                <a:latin typeface="Times New Roman" panose="02020603050405020304" pitchFamily="18" charset="0"/>
                <a:ea typeface="ＭＳ Ｐゴシック" panose="020B0600070205080204" pitchFamily="34" charset="-128"/>
              </a:rPr>
              <a:t>P</a:t>
            </a:r>
            <a:r>
              <a:rPr lang="en-US" altLang="tr-TR" sz="1800" baseline="-25000">
                <a:latin typeface="Times New Roman" panose="02020603050405020304" pitchFamily="18" charset="0"/>
                <a:ea typeface="ＭＳ Ｐゴシック" panose="020B0600070205080204" pitchFamily="34" charset="-128"/>
              </a:rPr>
              <a:t>0 </a:t>
            </a:r>
            <a:r>
              <a:rPr lang="en-US" altLang="tr-TR" sz="1800">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1</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1</a:t>
            </a:r>
            <a:r>
              <a:rPr lang="en-US" altLang="tr-TR" sz="1800" i="1">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n</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n</a:t>
            </a:r>
            <a:endParaRPr lang="en-US" altLang="tr-TR" sz="1800">
              <a:latin typeface="Times New Roman" panose="02020603050405020304" pitchFamily="18" charset="0"/>
              <a:ea typeface="ＭＳ Ｐゴシック" panose="020B0600070205080204" pitchFamily="34" charset="-128"/>
            </a:endParaRPr>
          </a:p>
          <a:p>
            <a:pPr>
              <a:buFontTx/>
              <a:buNone/>
            </a:pPr>
            <a:r>
              <a:rPr lang="en-US" altLang="tr-TR" sz="1800" i="1">
                <a:latin typeface="Times New Roman" panose="02020603050405020304" pitchFamily="18" charset="0"/>
                <a:ea typeface="ＭＳ Ｐゴシック" panose="020B0600070205080204" pitchFamily="34" charset="-128"/>
              </a:rPr>
              <a:t>  v=</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1</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1</a:t>
            </a:r>
            <a:r>
              <a:rPr lang="en-US" altLang="tr-TR" sz="1800" i="1">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n</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n</a:t>
            </a:r>
          </a:p>
          <a:p>
            <a:pPr>
              <a:buFontTx/>
              <a:buNone/>
            </a:pPr>
            <a:r>
              <a:rPr lang="en-US" altLang="tr-TR" sz="1800">
                <a:ea typeface="ＭＳ Ｐゴシック" panose="020B0600070205080204" pitchFamily="34" charset="-128"/>
              </a:rPr>
              <a:t>They appear to have the similar representations</a:t>
            </a:r>
          </a:p>
          <a:p>
            <a:pPr>
              <a:buFontTx/>
              <a:buNone/>
            </a:pPr>
            <a:r>
              <a:rPr lang="en-US" altLang="tr-TR" sz="1800" b="1">
                <a:ea typeface="ＭＳ Ｐゴシック" panose="020B0600070205080204" pitchFamily="34" charset="-128"/>
              </a:rPr>
              <a:t>p</a:t>
            </a:r>
            <a:r>
              <a:rPr lang="en-US" altLang="tr-TR" sz="1800">
                <a:ea typeface="ＭＳ Ｐゴシック" panose="020B0600070205080204" pitchFamily="34" charset="-128"/>
              </a:rPr>
              <a:t>=[</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1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2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3</a:t>
            </a:r>
            <a:r>
              <a:rPr lang="en-US" altLang="tr-TR" sz="1800">
                <a:latin typeface="Times New Roman" panose="02020603050405020304" pitchFamily="18" charset="0"/>
                <a:ea typeface="ＭＳ Ｐゴシック" panose="020B0600070205080204" pitchFamily="34" charset="-128"/>
              </a:rPr>
              <a:t>]           </a:t>
            </a:r>
            <a:r>
              <a:rPr lang="en-US" altLang="tr-TR" sz="1800" b="1">
                <a:latin typeface="Times New Roman" panose="02020603050405020304" pitchFamily="18" charset="0"/>
                <a:ea typeface="ＭＳ Ｐゴシック" panose="020B0600070205080204" pitchFamily="34" charset="-128"/>
              </a:rPr>
              <a:t>v</a:t>
            </a:r>
            <a:r>
              <a:rPr lang="en-US" altLang="tr-TR" sz="1800">
                <a:latin typeface="Times New Roman" panose="02020603050405020304" pitchFamily="18" charset="0"/>
                <a:ea typeface="ＭＳ Ｐゴシック" panose="020B0600070205080204" pitchFamily="34" charset="-128"/>
              </a:rPr>
              <a:t>=[</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1 </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2 </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3</a:t>
            </a:r>
            <a:r>
              <a:rPr lang="en-US" altLang="tr-TR" sz="1800">
                <a:latin typeface="Times New Roman" panose="02020603050405020304" pitchFamily="18" charset="0"/>
                <a:ea typeface="ＭＳ Ｐゴシック" panose="020B0600070205080204" pitchFamily="34" charset="-128"/>
              </a:rPr>
              <a:t>]</a:t>
            </a:r>
          </a:p>
          <a:p>
            <a:pPr>
              <a:buFontTx/>
              <a:buNone/>
            </a:pPr>
            <a:r>
              <a:rPr lang="en-US" altLang="tr-TR" sz="1800">
                <a:latin typeface="Times New Roman" panose="02020603050405020304" pitchFamily="18" charset="0"/>
                <a:ea typeface="ＭＳ Ｐゴシック" panose="020B0600070205080204" pitchFamily="34" charset="-128"/>
              </a:rPr>
              <a:t>which confuse the point with the vector</a:t>
            </a:r>
          </a:p>
          <a:p>
            <a:pPr>
              <a:buFontTx/>
              <a:buNone/>
            </a:pPr>
            <a:r>
              <a:rPr lang="en-US" altLang="tr-TR" sz="1800">
                <a:latin typeface="Times New Roman" panose="02020603050405020304" pitchFamily="18" charset="0"/>
                <a:ea typeface="ＭＳ Ｐゴシック" panose="020B0600070205080204" pitchFamily="34" charset="-128"/>
              </a:rPr>
              <a:t>A vector has no position</a:t>
            </a:r>
          </a:p>
        </p:txBody>
      </p:sp>
      <p:grpSp>
        <p:nvGrpSpPr>
          <p:cNvPr id="20483" name="Group 4">
            <a:extLst>
              <a:ext uri="{FF2B5EF4-FFF2-40B4-BE49-F238E27FC236}">
                <a16:creationId xmlns:a16="http://schemas.microsoft.com/office/drawing/2014/main" id="{BFE0F4E1-AF8D-3A74-8A23-B4DF5BA57E4D}"/>
              </a:ext>
            </a:extLst>
          </p:cNvPr>
          <p:cNvGrpSpPr>
            <a:grpSpLocks/>
          </p:cNvGrpSpPr>
          <p:nvPr/>
        </p:nvGrpSpPr>
        <p:grpSpPr bwMode="auto">
          <a:xfrm>
            <a:off x="5657850" y="3486150"/>
            <a:ext cx="1485900" cy="1657350"/>
            <a:chOff x="912" y="1680"/>
            <a:chExt cx="1248" cy="1392"/>
          </a:xfrm>
        </p:grpSpPr>
        <p:sp>
          <p:nvSpPr>
            <p:cNvPr id="20495" name="Line 5">
              <a:extLst>
                <a:ext uri="{FF2B5EF4-FFF2-40B4-BE49-F238E27FC236}">
                  <a16:creationId xmlns:a16="http://schemas.microsoft.com/office/drawing/2014/main" id="{36FC8B0D-E1D1-7B38-B8DA-7ED9D52F7DB9}"/>
                </a:ext>
              </a:extLst>
            </p:cNvPr>
            <p:cNvSpPr>
              <a:spLocks noChangeShapeType="1"/>
            </p:cNvSpPr>
            <p:nvPr/>
          </p:nvSpPr>
          <p:spPr bwMode="auto">
            <a:xfrm>
              <a:off x="1296" y="2448"/>
              <a:ext cx="864"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sp>
          <p:nvSpPr>
            <p:cNvPr id="20496" name="Line 6">
              <a:extLst>
                <a:ext uri="{FF2B5EF4-FFF2-40B4-BE49-F238E27FC236}">
                  <a16:creationId xmlns:a16="http://schemas.microsoft.com/office/drawing/2014/main" id="{A461B94E-A29A-5BBB-7988-D429BD748FEA}"/>
                </a:ext>
              </a:extLst>
            </p:cNvPr>
            <p:cNvSpPr>
              <a:spLocks noChangeShapeType="1"/>
            </p:cNvSpPr>
            <p:nvPr/>
          </p:nvSpPr>
          <p:spPr bwMode="auto">
            <a:xfrm flipV="1">
              <a:off x="1296" y="1680"/>
              <a:ext cx="0" cy="768"/>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sp>
          <p:nvSpPr>
            <p:cNvPr id="20497" name="Line 7">
              <a:extLst>
                <a:ext uri="{FF2B5EF4-FFF2-40B4-BE49-F238E27FC236}">
                  <a16:creationId xmlns:a16="http://schemas.microsoft.com/office/drawing/2014/main" id="{FD7AE0B3-3B4D-288B-3437-C1AC23984EC8}"/>
                </a:ext>
              </a:extLst>
            </p:cNvPr>
            <p:cNvSpPr>
              <a:spLocks noChangeShapeType="1"/>
            </p:cNvSpPr>
            <p:nvPr/>
          </p:nvSpPr>
          <p:spPr bwMode="auto">
            <a:xfrm flipH="1">
              <a:off x="912" y="2448"/>
              <a:ext cx="384" cy="624"/>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grpSp>
      <p:sp>
        <p:nvSpPr>
          <p:cNvPr id="20484" name="Line 8">
            <a:extLst>
              <a:ext uri="{FF2B5EF4-FFF2-40B4-BE49-F238E27FC236}">
                <a16:creationId xmlns:a16="http://schemas.microsoft.com/office/drawing/2014/main" id="{6D56ABB1-1AA1-8173-C90E-E5CFE1B894F7}"/>
              </a:ext>
            </a:extLst>
          </p:cNvPr>
          <p:cNvSpPr>
            <a:spLocks noChangeShapeType="1"/>
          </p:cNvSpPr>
          <p:nvPr/>
        </p:nvSpPr>
        <p:spPr bwMode="auto">
          <a:xfrm flipV="1">
            <a:off x="6115050" y="3829050"/>
            <a:ext cx="685800" cy="571500"/>
          </a:xfrm>
          <a:prstGeom prst="line">
            <a:avLst/>
          </a:prstGeom>
          <a:noFill/>
          <a:ln w="12700">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sp>
        <p:nvSpPr>
          <p:cNvPr id="20485" name="Text Box 9">
            <a:extLst>
              <a:ext uri="{FF2B5EF4-FFF2-40B4-BE49-F238E27FC236}">
                <a16:creationId xmlns:a16="http://schemas.microsoft.com/office/drawing/2014/main" id="{52A8A8C8-B884-5497-A576-4C96C657D2B1}"/>
              </a:ext>
            </a:extLst>
          </p:cNvPr>
          <p:cNvSpPr txBox="1">
            <a:spLocks noChangeArrowheads="1"/>
          </p:cNvSpPr>
          <p:nvPr/>
        </p:nvSpPr>
        <p:spPr bwMode="auto">
          <a:xfrm>
            <a:off x="6503194" y="397430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v</a:t>
            </a:r>
          </a:p>
        </p:txBody>
      </p:sp>
      <p:sp>
        <p:nvSpPr>
          <p:cNvPr id="20486" name="Text Box 10">
            <a:extLst>
              <a:ext uri="{FF2B5EF4-FFF2-40B4-BE49-F238E27FC236}">
                <a16:creationId xmlns:a16="http://schemas.microsoft.com/office/drawing/2014/main" id="{27F8512A-1A04-B749-9D86-02EE214418E2}"/>
              </a:ext>
            </a:extLst>
          </p:cNvPr>
          <p:cNvSpPr txBox="1">
            <a:spLocks noChangeArrowheads="1"/>
          </p:cNvSpPr>
          <p:nvPr/>
        </p:nvSpPr>
        <p:spPr bwMode="auto">
          <a:xfrm>
            <a:off x="6858001" y="360045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p</a:t>
            </a:r>
          </a:p>
        </p:txBody>
      </p:sp>
      <p:sp>
        <p:nvSpPr>
          <p:cNvPr id="20487" name="Line 11">
            <a:extLst>
              <a:ext uri="{FF2B5EF4-FFF2-40B4-BE49-F238E27FC236}">
                <a16:creationId xmlns:a16="http://schemas.microsoft.com/office/drawing/2014/main" id="{0C148876-4A84-FB1B-0E3A-4A5A3C2369FE}"/>
              </a:ext>
            </a:extLst>
          </p:cNvPr>
          <p:cNvSpPr>
            <a:spLocks noChangeShapeType="1"/>
          </p:cNvSpPr>
          <p:nvPr/>
        </p:nvSpPr>
        <p:spPr bwMode="auto">
          <a:xfrm flipV="1">
            <a:off x="6286500" y="3257550"/>
            <a:ext cx="685800" cy="571500"/>
          </a:xfrm>
          <a:prstGeom prst="line">
            <a:avLst/>
          </a:prstGeom>
          <a:noFill/>
          <a:ln w="12700">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sz="1350"/>
          </a:p>
        </p:txBody>
      </p:sp>
      <p:sp>
        <p:nvSpPr>
          <p:cNvPr id="20488" name="Text Box 12">
            <a:extLst>
              <a:ext uri="{FF2B5EF4-FFF2-40B4-BE49-F238E27FC236}">
                <a16:creationId xmlns:a16="http://schemas.microsoft.com/office/drawing/2014/main" id="{1EB93CA5-A254-FC58-7F05-77DE01935668}"/>
              </a:ext>
            </a:extLst>
          </p:cNvPr>
          <p:cNvSpPr txBox="1">
            <a:spLocks noChangeArrowheads="1"/>
          </p:cNvSpPr>
          <p:nvPr/>
        </p:nvSpPr>
        <p:spPr bwMode="auto">
          <a:xfrm>
            <a:off x="6400800" y="33147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v</a:t>
            </a:r>
          </a:p>
        </p:txBody>
      </p:sp>
      <p:sp>
        <p:nvSpPr>
          <p:cNvPr id="20489" name="Line 13">
            <a:extLst>
              <a:ext uri="{FF2B5EF4-FFF2-40B4-BE49-F238E27FC236}">
                <a16:creationId xmlns:a16="http://schemas.microsoft.com/office/drawing/2014/main" id="{B46F1BAE-5113-3F3F-1434-E894A02DE9FA}"/>
              </a:ext>
            </a:extLst>
          </p:cNvPr>
          <p:cNvSpPr>
            <a:spLocks noChangeShapeType="1"/>
          </p:cNvSpPr>
          <p:nvPr/>
        </p:nvSpPr>
        <p:spPr bwMode="auto">
          <a:xfrm flipV="1">
            <a:off x="4229100" y="3771900"/>
            <a:ext cx="2000250" cy="9144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sz="1350"/>
          </a:p>
        </p:txBody>
      </p:sp>
      <p:sp>
        <p:nvSpPr>
          <p:cNvPr id="20490" name="Line 14">
            <a:extLst>
              <a:ext uri="{FF2B5EF4-FFF2-40B4-BE49-F238E27FC236}">
                <a16:creationId xmlns:a16="http://schemas.microsoft.com/office/drawing/2014/main" id="{6FD76897-2EB5-383D-D848-252ADCC9C6AA}"/>
              </a:ext>
            </a:extLst>
          </p:cNvPr>
          <p:cNvSpPr>
            <a:spLocks noChangeShapeType="1"/>
          </p:cNvSpPr>
          <p:nvPr/>
        </p:nvSpPr>
        <p:spPr bwMode="auto">
          <a:xfrm flipV="1">
            <a:off x="4400550" y="4000500"/>
            <a:ext cx="2057400" cy="74295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sz="1350"/>
          </a:p>
        </p:txBody>
      </p:sp>
      <p:sp>
        <p:nvSpPr>
          <p:cNvPr id="20491" name="Text Box 15">
            <a:extLst>
              <a:ext uri="{FF2B5EF4-FFF2-40B4-BE49-F238E27FC236}">
                <a16:creationId xmlns:a16="http://schemas.microsoft.com/office/drawing/2014/main" id="{83220785-9E1A-FEB6-FD08-472318753817}"/>
              </a:ext>
            </a:extLst>
          </p:cNvPr>
          <p:cNvSpPr txBox="1">
            <a:spLocks noChangeArrowheads="1"/>
          </p:cNvSpPr>
          <p:nvPr/>
        </p:nvSpPr>
        <p:spPr bwMode="auto">
          <a:xfrm>
            <a:off x="2377680" y="4608911"/>
            <a:ext cx="169790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500"/>
              <a:t>can place anywhere</a:t>
            </a:r>
          </a:p>
        </p:txBody>
      </p:sp>
      <p:sp>
        <p:nvSpPr>
          <p:cNvPr id="20492" name="Oval 16">
            <a:extLst>
              <a:ext uri="{FF2B5EF4-FFF2-40B4-BE49-F238E27FC236}">
                <a16:creationId xmlns:a16="http://schemas.microsoft.com/office/drawing/2014/main" id="{330A1A24-23F3-E6ED-536E-4507B8CD6C00}"/>
              </a:ext>
            </a:extLst>
          </p:cNvPr>
          <p:cNvSpPr>
            <a:spLocks noChangeArrowheads="1"/>
          </p:cNvSpPr>
          <p:nvPr/>
        </p:nvSpPr>
        <p:spPr bwMode="auto">
          <a:xfrm>
            <a:off x="6743700" y="3714750"/>
            <a:ext cx="114300" cy="1143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tr-TR" altLang="tr-TR" sz="1800"/>
          </a:p>
        </p:txBody>
      </p:sp>
      <p:sp>
        <p:nvSpPr>
          <p:cNvPr id="20493" name="Line 17">
            <a:extLst>
              <a:ext uri="{FF2B5EF4-FFF2-40B4-BE49-F238E27FC236}">
                <a16:creationId xmlns:a16="http://schemas.microsoft.com/office/drawing/2014/main" id="{E9658986-43A1-F9C6-0FC5-3ED44176CBCD}"/>
              </a:ext>
            </a:extLst>
          </p:cNvPr>
          <p:cNvSpPr>
            <a:spLocks noChangeShapeType="1"/>
          </p:cNvSpPr>
          <p:nvPr/>
        </p:nvSpPr>
        <p:spPr bwMode="auto">
          <a:xfrm flipH="1" flipV="1">
            <a:off x="6858000" y="3886200"/>
            <a:ext cx="171450" cy="9144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sz="1350"/>
          </a:p>
        </p:txBody>
      </p:sp>
      <p:sp>
        <p:nvSpPr>
          <p:cNvPr id="20494" name="Text Box 18">
            <a:extLst>
              <a:ext uri="{FF2B5EF4-FFF2-40B4-BE49-F238E27FC236}">
                <a16:creationId xmlns:a16="http://schemas.microsoft.com/office/drawing/2014/main" id="{121E7CEA-268B-3CD9-7F35-2CCBCD43CEAE}"/>
              </a:ext>
            </a:extLst>
          </p:cNvPr>
          <p:cNvSpPr txBox="1">
            <a:spLocks noChangeArrowheads="1"/>
          </p:cNvSpPr>
          <p:nvPr/>
        </p:nvSpPr>
        <p:spPr bwMode="auto">
          <a:xfrm>
            <a:off x="6730605" y="4894661"/>
            <a:ext cx="57900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500"/>
              <a:t>fixed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5465D6ED-D621-1B47-556F-9FE777E9B96B}"/>
              </a:ext>
            </a:extLst>
          </p:cNvPr>
          <p:cNvSpPr>
            <a:spLocks noGrp="1" noChangeArrowheads="1"/>
          </p:cNvSpPr>
          <p:nvPr>
            <p:ph type="title"/>
          </p:nvPr>
        </p:nvSpPr>
        <p:spPr/>
        <p:txBody>
          <a:bodyPr/>
          <a:lstStyle/>
          <a:p>
            <a:pPr>
              <a:defRPr/>
            </a:pPr>
            <a:r>
              <a:rPr lang="en-US" altLang="tr-TR">
                <a:effectLst>
                  <a:outerShdw blurRad="38100" dist="38100" dir="2700000" algn="tl">
                    <a:srgbClr val="000000"/>
                  </a:outerShdw>
                </a:effectLst>
                <a:ea typeface="ＭＳ Ｐゴシック" panose="020B0600070205080204" pitchFamily="34" charset="-128"/>
              </a:rPr>
              <a:t>A Single Representation </a:t>
            </a:r>
          </a:p>
        </p:txBody>
      </p:sp>
      <p:sp>
        <p:nvSpPr>
          <p:cNvPr id="22530" name="Rectangle 3">
            <a:extLst>
              <a:ext uri="{FF2B5EF4-FFF2-40B4-BE49-F238E27FC236}">
                <a16:creationId xmlns:a16="http://schemas.microsoft.com/office/drawing/2014/main" id="{0770B9CD-489A-509E-512C-3178CE3D2255}"/>
              </a:ext>
            </a:extLst>
          </p:cNvPr>
          <p:cNvSpPr>
            <a:spLocks noGrp="1" noChangeArrowheads="1"/>
          </p:cNvSpPr>
          <p:nvPr>
            <p:ph type="body" idx="1"/>
          </p:nvPr>
        </p:nvSpPr>
        <p:spPr/>
        <p:txBody>
          <a:bodyPr/>
          <a:lstStyle/>
          <a:p>
            <a:pPr>
              <a:buFontTx/>
              <a:buNone/>
            </a:pPr>
            <a:r>
              <a:rPr lang="en-US" altLang="tr-TR" sz="1800">
                <a:ea typeface="ＭＳ Ｐゴシック" panose="020B0600070205080204" pitchFamily="34" charset="-128"/>
              </a:rPr>
              <a:t>If we define </a:t>
            </a:r>
            <a:r>
              <a:rPr lang="en-US" altLang="tr-TR" sz="1800">
                <a:latin typeface="Times New Roman" panose="02020603050405020304" pitchFamily="18" charset="0"/>
                <a:ea typeface="ＭＳ Ｐゴシック" panose="020B0600070205080204" pitchFamily="34" charset="-128"/>
              </a:rPr>
              <a:t>0 </a:t>
            </a:r>
            <a:r>
              <a:rPr lang="en-US" altLang="tr-TR" sz="180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tr-TR" sz="1800">
                <a:latin typeface="Times New Roman" panose="02020603050405020304" pitchFamily="18" charset="0"/>
                <a:ea typeface="ＭＳ Ｐゴシック" panose="020B0600070205080204" pitchFamily="34" charset="-128"/>
              </a:rPr>
              <a:t>P = 0</a:t>
            </a:r>
            <a:r>
              <a:rPr lang="en-US" altLang="tr-TR" sz="1800">
                <a:ea typeface="ＭＳ Ｐゴシック" panose="020B0600070205080204" pitchFamily="34" charset="-128"/>
              </a:rPr>
              <a:t> and </a:t>
            </a:r>
            <a:r>
              <a:rPr lang="en-US" altLang="tr-TR" sz="1800">
                <a:latin typeface="Times New Roman" panose="02020603050405020304" pitchFamily="18" charset="0"/>
                <a:ea typeface="ＭＳ Ｐゴシック" panose="020B0600070205080204" pitchFamily="34" charset="-128"/>
              </a:rPr>
              <a:t>1 </a:t>
            </a:r>
            <a:r>
              <a:rPr lang="en-US" altLang="tr-TR" sz="180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tr-TR" sz="1800">
                <a:latin typeface="Times New Roman" panose="02020603050405020304" pitchFamily="18" charset="0"/>
                <a:ea typeface="ＭＳ Ｐゴシック" panose="020B0600070205080204" pitchFamily="34" charset="-128"/>
              </a:rPr>
              <a:t>P = P</a:t>
            </a:r>
            <a:r>
              <a:rPr lang="en-US" altLang="tr-TR" sz="1800">
                <a:ea typeface="ＭＳ Ｐゴシック" panose="020B0600070205080204" pitchFamily="34" charset="-128"/>
              </a:rPr>
              <a:t> then we can write </a:t>
            </a:r>
          </a:p>
          <a:p>
            <a:pPr>
              <a:buFontTx/>
              <a:buNone/>
            </a:pPr>
            <a:r>
              <a:rPr lang="en-US" altLang="tr-TR" sz="1800">
                <a:latin typeface="Times New Roman" panose="02020603050405020304" pitchFamily="18" charset="0"/>
                <a:ea typeface="ＭＳ Ｐゴシック" panose="020B0600070205080204" pitchFamily="34" charset="-128"/>
              </a:rPr>
              <a:t>v</a:t>
            </a:r>
            <a:r>
              <a:rPr lang="en-US" altLang="tr-TR" sz="1800" i="1">
                <a:latin typeface="Times New Roman" panose="02020603050405020304" pitchFamily="18" charset="0"/>
                <a:ea typeface="ＭＳ Ｐゴシック" panose="020B0600070205080204" pitchFamily="34" charset="-128"/>
              </a:rPr>
              <a:t>=</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1</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1</a:t>
            </a:r>
            <a:r>
              <a:rPr lang="en-US" altLang="tr-TR" sz="1800" i="1">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3</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3 </a:t>
            </a:r>
            <a:r>
              <a:rPr lang="en-US" altLang="tr-TR" sz="1800">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1 </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3</a:t>
            </a:r>
            <a:r>
              <a:rPr lang="en-US" altLang="tr-TR" sz="1800" i="1">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0</a:t>
            </a:r>
            <a:r>
              <a:rPr lang="en-US" altLang="tr-TR" sz="1800" baseline="-25000">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a:t>
            </a:r>
            <a:r>
              <a:rPr lang="en-US" altLang="tr-TR" sz="1800" baseline="30000">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1</a:t>
            </a:r>
            <a:r>
              <a:rPr lang="en-US" altLang="tr-TR" sz="1800" i="1">
                <a:latin typeface="Times New Roman" panose="02020603050405020304" pitchFamily="18" charset="0"/>
                <a:ea typeface="ＭＳ Ｐゴシック" panose="020B0600070205080204" pitchFamily="34" charset="-128"/>
              </a:rPr>
              <a:t> v</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 v</a:t>
            </a:r>
            <a:r>
              <a:rPr lang="en-US" altLang="tr-TR" sz="1800" baseline="-25000">
                <a:latin typeface="Times New Roman" panose="02020603050405020304" pitchFamily="18" charset="0"/>
                <a:ea typeface="ＭＳ Ｐゴシック" panose="020B0600070205080204" pitchFamily="34" charset="-128"/>
              </a:rPr>
              <a:t>3  </a:t>
            </a:r>
            <a:r>
              <a:rPr lang="en-US" altLang="tr-TR" sz="1800">
                <a:latin typeface="Times New Roman" panose="02020603050405020304" pitchFamily="18" charset="0"/>
                <a:ea typeface="ＭＳ Ｐゴシック" panose="020B0600070205080204" pitchFamily="34" charset="-128"/>
              </a:rPr>
              <a:t>P</a:t>
            </a:r>
            <a:r>
              <a:rPr lang="en-US" altLang="tr-TR" sz="1800" baseline="-25000">
                <a:latin typeface="Times New Roman" panose="02020603050405020304" pitchFamily="18" charset="0"/>
                <a:ea typeface="ＭＳ Ｐゴシック" panose="020B0600070205080204" pitchFamily="34" charset="-128"/>
              </a:rPr>
              <a:t>0</a:t>
            </a:r>
            <a:r>
              <a:rPr lang="en-US" altLang="tr-TR" sz="1800">
                <a:latin typeface="Times New Roman" panose="02020603050405020304" pitchFamily="18" charset="0"/>
                <a:ea typeface="ＭＳ Ｐゴシック" panose="020B0600070205080204" pitchFamily="34" charset="-128"/>
              </a:rPr>
              <a:t>] </a:t>
            </a:r>
            <a:r>
              <a:rPr lang="en-US" altLang="tr-TR" sz="1800" baseline="30000">
                <a:latin typeface="Times New Roman" panose="02020603050405020304" pitchFamily="18" charset="0"/>
                <a:ea typeface="ＭＳ Ｐゴシック" panose="020B0600070205080204" pitchFamily="34" charset="-128"/>
              </a:rPr>
              <a:t>T</a:t>
            </a:r>
            <a:br>
              <a:rPr lang="en-US" altLang="tr-TR" sz="1800" baseline="30000">
                <a:latin typeface="Times New Roman" panose="02020603050405020304" pitchFamily="18" charset="0"/>
                <a:ea typeface="ＭＳ Ｐゴシック" panose="020B0600070205080204" pitchFamily="34" charset="-128"/>
              </a:rPr>
            </a:br>
            <a:endParaRPr lang="en-US" altLang="tr-TR" sz="1800" baseline="30000">
              <a:latin typeface="Times New Roman" panose="02020603050405020304" pitchFamily="18" charset="0"/>
              <a:ea typeface="ＭＳ Ｐゴシック" panose="020B0600070205080204" pitchFamily="34" charset="-128"/>
            </a:endParaRPr>
          </a:p>
          <a:p>
            <a:pPr>
              <a:buFontTx/>
              <a:buNone/>
            </a:pPr>
            <a:r>
              <a:rPr lang="en-US" altLang="tr-TR" sz="1800">
                <a:latin typeface="Times New Roman" panose="02020603050405020304" pitchFamily="18" charset="0"/>
                <a:ea typeface="ＭＳ Ｐゴシック" panose="020B0600070205080204" pitchFamily="34" charset="-128"/>
              </a:rPr>
              <a:t>P</a:t>
            </a:r>
            <a:r>
              <a:rPr lang="en-US" altLang="tr-TR" sz="1800">
                <a:ea typeface="ＭＳ Ｐゴシック" panose="020B0600070205080204" pitchFamily="34" charset="-128"/>
              </a:rPr>
              <a:t> = </a:t>
            </a:r>
            <a:r>
              <a:rPr lang="en-US" altLang="tr-TR" sz="1800">
                <a:latin typeface="Times New Roman" panose="02020603050405020304" pitchFamily="18" charset="0"/>
                <a:ea typeface="ＭＳ Ｐゴシック" panose="020B0600070205080204" pitchFamily="34" charset="-128"/>
              </a:rPr>
              <a:t>P</a:t>
            </a:r>
            <a:r>
              <a:rPr lang="en-US" altLang="tr-TR" sz="1800" baseline="-25000">
                <a:latin typeface="Times New Roman" panose="02020603050405020304" pitchFamily="18" charset="0"/>
                <a:ea typeface="ＭＳ Ｐゴシック" panose="020B0600070205080204" pitchFamily="34" charset="-128"/>
              </a:rPr>
              <a:t>0 </a:t>
            </a:r>
            <a:r>
              <a:rPr lang="en-US" altLang="tr-TR" sz="1800">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1</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1</a:t>
            </a:r>
            <a:r>
              <a:rPr lang="en-US" altLang="tr-TR" sz="1800" i="1">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3</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3</a:t>
            </a:r>
            <a:r>
              <a:rPr lang="en-US" altLang="tr-TR" sz="1800">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1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3</a:t>
            </a:r>
            <a:r>
              <a:rPr lang="en-US" altLang="tr-TR" sz="1800" i="1">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1</a:t>
            </a:r>
            <a:r>
              <a:rPr lang="en-US" altLang="tr-TR" sz="1800" baseline="-25000">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a:t>
            </a:r>
            <a:r>
              <a:rPr lang="en-US" altLang="tr-TR" sz="1800" baseline="30000">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a:t>
            </a:r>
            <a:r>
              <a:rPr lang="en-US" altLang="tr-TR" sz="1800" i="1">
                <a:latin typeface="Times New Roman" panose="02020603050405020304" pitchFamily="18" charset="0"/>
                <a:ea typeface="ＭＳ Ｐゴシック" panose="020B0600070205080204" pitchFamily="34" charset="-128"/>
              </a:rPr>
              <a:t>v</a:t>
            </a:r>
            <a:r>
              <a:rPr lang="en-US" altLang="tr-TR" sz="1800" baseline="-25000">
                <a:latin typeface="Times New Roman" panose="02020603050405020304" pitchFamily="18" charset="0"/>
                <a:ea typeface="ＭＳ Ｐゴシック" panose="020B0600070205080204" pitchFamily="34" charset="-128"/>
              </a:rPr>
              <a:t>1</a:t>
            </a:r>
            <a:r>
              <a:rPr lang="en-US" altLang="tr-TR" sz="1800" i="1">
                <a:latin typeface="Times New Roman" panose="02020603050405020304" pitchFamily="18" charset="0"/>
                <a:ea typeface="ＭＳ Ｐゴシック" panose="020B0600070205080204" pitchFamily="34" charset="-128"/>
              </a:rPr>
              <a:t> v</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 v</a:t>
            </a:r>
            <a:r>
              <a:rPr lang="en-US" altLang="tr-TR" sz="1800" baseline="-25000">
                <a:latin typeface="Times New Roman" panose="02020603050405020304" pitchFamily="18" charset="0"/>
                <a:ea typeface="ＭＳ Ｐゴシック" panose="020B0600070205080204" pitchFamily="34" charset="-128"/>
              </a:rPr>
              <a:t>3  </a:t>
            </a:r>
            <a:r>
              <a:rPr lang="en-US" altLang="tr-TR" sz="1800">
                <a:latin typeface="Times New Roman" panose="02020603050405020304" pitchFamily="18" charset="0"/>
                <a:ea typeface="ＭＳ Ｐゴシック" panose="020B0600070205080204" pitchFamily="34" charset="-128"/>
              </a:rPr>
              <a:t>P</a:t>
            </a:r>
            <a:r>
              <a:rPr lang="en-US" altLang="tr-TR" sz="1800" baseline="-25000">
                <a:latin typeface="Times New Roman" panose="02020603050405020304" pitchFamily="18" charset="0"/>
                <a:ea typeface="ＭＳ Ｐゴシック" panose="020B0600070205080204" pitchFamily="34" charset="-128"/>
              </a:rPr>
              <a:t>0</a:t>
            </a:r>
            <a:r>
              <a:rPr lang="en-US" altLang="tr-TR" sz="1800">
                <a:latin typeface="Times New Roman" panose="02020603050405020304" pitchFamily="18" charset="0"/>
                <a:ea typeface="ＭＳ Ｐゴシック" panose="020B0600070205080204" pitchFamily="34" charset="-128"/>
              </a:rPr>
              <a:t>] </a:t>
            </a:r>
            <a:r>
              <a:rPr lang="en-US" altLang="tr-TR" sz="1800" baseline="30000">
                <a:latin typeface="Times New Roman" panose="02020603050405020304" pitchFamily="18" charset="0"/>
                <a:ea typeface="ＭＳ Ｐゴシック" panose="020B0600070205080204" pitchFamily="34" charset="-128"/>
              </a:rPr>
              <a:t>T</a:t>
            </a:r>
          </a:p>
          <a:p>
            <a:pPr>
              <a:buFontTx/>
              <a:buNone/>
            </a:pPr>
            <a:br>
              <a:rPr lang="en-US" altLang="tr-TR" sz="1800">
                <a:ea typeface="ＭＳ Ｐゴシック" panose="020B0600070205080204" pitchFamily="34" charset="-128"/>
              </a:rPr>
            </a:br>
            <a:br>
              <a:rPr lang="en-US" altLang="tr-TR" sz="1800">
                <a:ea typeface="ＭＳ Ｐゴシック" panose="020B0600070205080204" pitchFamily="34" charset="-128"/>
              </a:rPr>
            </a:br>
            <a:r>
              <a:rPr lang="en-US" altLang="tr-TR" sz="1800">
                <a:ea typeface="ＭＳ Ｐゴシック" panose="020B0600070205080204" pitchFamily="34" charset="-128"/>
              </a:rPr>
              <a:t>Thus we obtain the four-dimensional </a:t>
            </a:r>
            <a:r>
              <a:rPr lang="en-US" altLang="tr-TR" sz="1800" i="1">
                <a:ea typeface="ＭＳ Ｐゴシック" panose="020B0600070205080204" pitchFamily="34" charset="-128"/>
              </a:rPr>
              <a:t>homogeneous coordinate</a:t>
            </a:r>
            <a:r>
              <a:rPr lang="en-US" altLang="tr-TR" sz="1800">
                <a:ea typeface="ＭＳ Ｐゴシック" panose="020B0600070205080204" pitchFamily="34" charset="-128"/>
              </a:rPr>
              <a:t> representation</a:t>
            </a:r>
          </a:p>
          <a:p>
            <a:pPr>
              <a:buFontTx/>
              <a:buNone/>
            </a:pPr>
            <a:r>
              <a:rPr lang="en-US" altLang="tr-TR" sz="1800" b="1">
                <a:latin typeface="Times New Roman" panose="02020603050405020304" pitchFamily="18" charset="0"/>
                <a:ea typeface="ＭＳ Ｐゴシック" panose="020B0600070205080204" pitchFamily="34" charset="-128"/>
              </a:rPr>
              <a:t>v</a:t>
            </a:r>
            <a:r>
              <a:rPr lang="en-US" altLang="tr-TR" sz="1800">
                <a:latin typeface="Times New Roman" panose="02020603050405020304" pitchFamily="18" charset="0"/>
                <a:ea typeface="ＭＳ Ｐゴシック" panose="020B0600070205080204" pitchFamily="34" charset="-128"/>
              </a:rPr>
              <a:t> = [</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1 </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a</a:t>
            </a:r>
            <a:r>
              <a:rPr lang="en-US" altLang="tr-TR" sz="1800" baseline="-25000">
                <a:latin typeface="Times New Roman" panose="02020603050405020304" pitchFamily="18" charset="0"/>
                <a:ea typeface="ＭＳ Ｐゴシック" panose="020B0600070205080204" pitchFamily="34" charset="-128"/>
              </a:rPr>
              <a:t>3</a:t>
            </a:r>
            <a:r>
              <a:rPr lang="en-US" altLang="tr-TR" sz="1800" i="1">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0</a:t>
            </a:r>
            <a:r>
              <a:rPr lang="en-US" altLang="tr-TR" sz="1800" baseline="-25000">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a:t>
            </a:r>
            <a:r>
              <a:rPr lang="en-US" altLang="tr-TR" sz="1800" baseline="30000">
                <a:latin typeface="Times New Roman" panose="02020603050405020304" pitchFamily="18" charset="0"/>
                <a:ea typeface="ＭＳ Ｐゴシック" panose="020B0600070205080204" pitchFamily="34" charset="-128"/>
              </a:rPr>
              <a:t> T</a:t>
            </a:r>
            <a:endParaRPr lang="en-US" altLang="tr-TR" sz="1800">
              <a:latin typeface="Times New Roman" panose="02020603050405020304" pitchFamily="18" charset="0"/>
              <a:ea typeface="ＭＳ Ｐゴシック" panose="020B0600070205080204" pitchFamily="34" charset="-128"/>
            </a:endParaRPr>
          </a:p>
          <a:p>
            <a:pPr>
              <a:buFontTx/>
              <a:buNone/>
            </a:pPr>
            <a:r>
              <a:rPr lang="en-US" altLang="tr-TR" sz="1800" b="1">
                <a:latin typeface="Times New Roman" panose="02020603050405020304" pitchFamily="18" charset="0"/>
                <a:ea typeface="ＭＳ Ｐゴシック" panose="020B0600070205080204" pitchFamily="34" charset="-128"/>
              </a:rPr>
              <a:t>p</a:t>
            </a:r>
            <a:r>
              <a:rPr lang="en-US" altLang="tr-TR" sz="1800">
                <a:latin typeface="Times New Roman" panose="02020603050405020304" pitchFamily="18" charset="0"/>
                <a:ea typeface="ＭＳ Ｐゴシック" panose="020B0600070205080204" pitchFamily="34" charset="-128"/>
              </a:rPr>
              <a:t> =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1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2</a:t>
            </a:r>
            <a:r>
              <a:rPr lang="en-US" altLang="tr-TR" sz="1800" i="1">
                <a:latin typeface="Times New Roman" panose="02020603050405020304" pitchFamily="18" charset="0"/>
                <a:ea typeface="ＭＳ Ｐゴシック" panose="020B0600070205080204" pitchFamily="34" charset="-128"/>
              </a:rPr>
              <a:t> </a:t>
            </a:r>
            <a:r>
              <a:rPr lang="en-US" altLang="tr-TR" sz="1800">
                <a:latin typeface="Symbol" pitchFamily="2" charset="2"/>
                <a:ea typeface="ＭＳ Ｐゴシック" panose="020B0600070205080204" pitchFamily="34" charset="-128"/>
              </a:rPr>
              <a:t>b</a:t>
            </a:r>
            <a:r>
              <a:rPr lang="en-US" altLang="tr-TR" sz="1800" baseline="-25000">
                <a:latin typeface="Times New Roman" panose="02020603050405020304" pitchFamily="18" charset="0"/>
                <a:ea typeface="ＭＳ Ｐゴシック" panose="020B0600070205080204" pitchFamily="34" charset="-128"/>
              </a:rPr>
              <a:t>3</a:t>
            </a:r>
            <a:r>
              <a:rPr lang="en-US" altLang="tr-TR" sz="1800" i="1">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1</a:t>
            </a:r>
            <a:r>
              <a:rPr lang="en-US" altLang="tr-TR" sz="1800" baseline="-25000">
                <a:latin typeface="Times New Roman" panose="02020603050405020304" pitchFamily="18" charset="0"/>
                <a:ea typeface="ＭＳ Ｐゴシック" panose="020B0600070205080204" pitchFamily="34" charset="-128"/>
              </a:rPr>
              <a:t> </a:t>
            </a:r>
            <a:r>
              <a:rPr lang="en-US" altLang="tr-TR" sz="1800">
                <a:latin typeface="Times New Roman" panose="02020603050405020304" pitchFamily="18" charset="0"/>
                <a:ea typeface="ＭＳ Ｐゴシック" panose="020B0600070205080204" pitchFamily="34" charset="-128"/>
              </a:rPr>
              <a:t>]</a:t>
            </a:r>
            <a:r>
              <a:rPr lang="en-US" altLang="tr-TR" sz="1800" baseline="30000">
                <a:latin typeface="Times New Roman" panose="02020603050405020304" pitchFamily="18" charset="0"/>
                <a:ea typeface="ＭＳ Ｐゴシック" panose="020B0600070205080204" pitchFamily="34" charset="-128"/>
              </a:rPr>
              <a:t> 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Normalization</a:t>
            </a:r>
          </a:p>
        </p:txBody>
      </p:sp>
      <p:sp>
        <p:nvSpPr>
          <p:cNvPr id="3" name="Content Placeholder 2"/>
          <p:cNvSpPr>
            <a:spLocks noGrp="1"/>
          </p:cNvSpPr>
          <p:nvPr>
            <p:ph idx="1"/>
          </p:nvPr>
        </p:nvSpPr>
        <p:spPr/>
        <p:txBody>
          <a:bodyPr/>
          <a:lstStyle/>
          <a:p>
            <a:r>
              <a:rPr dirty="0"/>
              <a:t>a/|a| = unit vector</a:t>
            </a:r>
            <a:endParaRPr lang="tr-TR" dirty="0"/>
          </a:p>
          <a:p>
            <a:endParaRPr lang="tr-TR" dirty="0"/>
          </a:p>
          <a:p>
            <a:r>
              <a:rPr lang="tr-TR" dirty="0" err="1"/>
              <a:t>Unit</a:t>
            </a:r>
            <a:r>
              <a:rPr lang="tr-TR" dirty="0"/>
              <a:t> </a:t>
            </a:r>
            <a:r>
              <a:rPr lang="tr-TR" dirty="0" err="1"/>
              <a:t>vectors</a:t>
            </a:r>
            <a:r>
              <a:rPr lang="tr-TR" dirty="0"/>
              <a:t> </a:t>
            </a:r>
            <a:r>
              <a:rPr lang="tr-TR" dirty="0" err="1"/>
              <a:t>have</a:t>
            </a:r>
            <a:r>
              <a:rPr lang="tr-TR" dirty="0"/>
              <a:t> </a:t>
            </a:r>
            <a:r>
              <a:rPr lang="tr-TR" dirty="0" err="1"/>
              <a:t>length</a:t>
            </a:r>
            <a:r>
              <a:rPr lang="tr-TR" dirty="0"/>
              <a:t> 1; </a:t>
            </a:r>
            <a:r>
              <a:rPr lang="tr-TR" dirty="0" err="1"/>
              <a:t>useful</a:t>
            </a:r>
            <a:r>
              <a:rPr lang="tr-TR" dirty="0"/>
              <a:t> </a:t>
            </a:r>
            <a:r>
              <a:rPr lang="tr-TR" dirty="0" err="1"/>
              <a:t>for</a:t>
            </a:r>
            <a:r>
              <a:rPr lang="tr-TR" dirty="0"/>
              <a:t> </a:t>
            </a:r>
            <a:r>
              <a:rPr lang="tr-TR" dirty="0" err="1"/>
              <a:t>directions</a:t>
            </a:r>
            <a:r>
              <a:rPr lang="tr-TR" dirty="0"/>
              <a:t> </a:t>
            </a:r>
            <a:r>
              <a:rPr lang="tr-TR" dirty="0" err="1"/>
              <a:t>without</a:t>
            </a:r>
            <a:r>
              <a:rPr lang="tr-TR" dirty="0"/>
              <a:t> </a:t>
            </a:r>
            <a:r>
              <a:rPr lang="tr-TR" dirty="0" err="1"/>
              <a:t>scale</a:t>
            </a:r>
            <a:r>
              <a:rPr lang="tr-TR" dirty="0"/>
              <a:t>, </a:t>
            </a:r>
            <a:r>
              <a:rPr lang="tr-TR" dirty="0" err="1"/>
              <a:t>like</a:t>
            </a:r>
            <a:r>
              <a:rPr lang="tr-TR" dirty="0"/>
              <a:t> </a:t>
            </a:r>
            <a:r>
              <a:rPr lang="tr-TR" dirty="0" err="1"/>
              <a:t>normalizing</a:t>
            </a:r>
            <a:r>
              <a:rPr lang="tr-TR" dirty="0"/>
              <a:t> </a:t>
            </a:r>
            <a:r>
              <a:rPr lang="tr-TR" dirty="0" err="1"/>
              <a:t>light</a:t>
            </a:r>
            <a:r>
              <a:rPr lang="tr-TR" dirty="0"/>
              <a:t> </a:t>
            </a:r>
            <a:r>
              <a:rPr lang="tr-TR" dirty="0" err="1"/>
              <a:t>vectors</a:t>
            </a:r>
            <a:r>
              <a:rPr lang="tr-TR" dirty="0"/>
              <a:t>.</a:t>
            </a:r>
          </a:p>
          <a:p>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Addition</a:t>
            </a:r>
          </a:p>
        </p:txBody>
      </p:sp>
      <p:sp>
        <p:nvSpPr>
          <p:cNvPr id="3" name="Content Placeholder 2"/>
          <p:cNvSpPr>
            <a:spLocks noGrp="1"/>
          </p:cNvSpPr>
          <p:nvPr>
            <p:ph idx="1"/>
          </p:nvPr>
        </p:nvSpPr>
        <p:spPr/>
        <p:txBody>
          <a:bodyPr/>
          <a:lstStyle/>
          <a:p>
            <a:r>
              <a:rPr dirty="0" err="1"/>
              <a:t>a+b</a:t>
            </a:r>
            <a:r>
              <a:rPr dirty="0"/>
              <a:t> = (a1+b1, a2+b2)</a:t>
            </a:r>
            <a:endParaRPr lang="tr-TR" dirty="0"/>
          </a:p>
          <a:p>
            <a:endParaRPr lang="tr-TR" dirty="0"/>
          </a:p>
          <a:p>
            <a:r>
              <a:rPr lang="tr-TR" dirty="0"/>
              <a:t>Tip-</a:t>
            </a:r>
            <a:r>
              <a:rPr lang="tr-TR" dirty="0" err="1"/>
              <a:t>to</a:t>
            </a:r>
            <a:r>
              <a:rPr lang="tr-TR" dirty="0"/>
              <a:t>-</a:t>
            </a:r>
            <a:r>
              <a:rPr lang="tr-TR" dirty="0" err="1"/>
              <a:t>tail</a:t>
            </a:r>
            <a:r>
              <a:rPr lang="tr-TR" dirty="0"/>
              <a:t> </a:t>
            </a:r>
            <a:r>
              <a:rPr lang="tr-TR" dirty="0" err="1"/>
              <a:t>method</a:t>
            </a:r>
            <a:r>
              <a:rPr lang="tr-TR" dirty="0"/>
              <a:t>; </a:t>
            </a:r>
            <a:r>
              <a:rPr lang="tr-TR" dirty="0" err="1"/>
              <a:t>combines</a:t>
            </a:r>
            <a:r>
              <a:rPr lang="tr-TR" dirty="0"/>
              <a:t> </a:t>
            </a:r>
            <a:r>
              <a:rPr lang="tr-TR" dirty="0" err="1"/>
              <a:t>displacements</a:t>
            </a:r>
            <a:r>
              <a:rPr lang="tr-TR" dirty="0"/>
              <a:t>, </a:t>
            </a:r>
            <a:r>
              <a:rPr lang="tr-TR" dirty="0" err="1"/>
              <a:t>e.g</a:t>
            </a:r>
            <a:r>
              <a:rPr lang="tr-TR" dirty="0"/>
              <a:t>., </a:t>
            </a:r>
            <a:r>
              <a:rPr lang="tr-TR" dirty="0" err="1"/>
              <a:t>adding</a:t>
            </a:r>
            <a:r>
              <a:rPr lang="tr-TR" dirty="0"/>
              <a:t> </a:t>
            </a:r>
            <a:r>
              <a:rPr lang="tr-TR" dirty="0" err="1"/>
              <a:t>wind</a:t>
            </a:r>
            <a:r>
              <a:rPr lang="tr-TR" dirty="0"/>
              <a:t> </a:t>
            </a:r>
            <a:r>
              <a:rPr lang="tr-TR" dirty="0" err="1"/>
              <a:t>and</a:t>
            </a:r>
            <a:r>
              <a:rPr lang="tr-TR" dirty="0"/>
              <a:t> </a:t>
            </a:r>
            <a:r>
              <a:rPr lang="tr-TR" dirty="0" err="1"/>
              <a:t>current</a:t>
            </a:r>
            <a:r>
              <a:rPr lang="tr-TR" dirty="0"/>
              <a:t> </a:t>
            </a:r>
            <a:r>
              <a:rPr lang="tr-TR" dirty="0" err="1"/>
              <a:t>vectors</a:t>
            </a:r>
            <a:r>
              <a:rPr lang="tr-TR" dirty="0"/>
              <a:t> </a:t>
            </a:r>
            <a:r>
              <a:rPr lang="tr-TR" dirty="0" err="1"/>
              <a:t>for</a:t>
            </a:r>
            <a:r>
              <a:rPr lang="tr-TR" dirty="0"/>
              <a:t> </a:t>
            </a:r>
            <a:r>
              <a:rPr lang="tr-TR" dirty="0" err="1"/>
              <a:t>boat</a:t>
            </a:r>
            <a:r>
              <a:rPr lang="tr-TR" dirty="0"/>
              <a:t> </a:t>
            </a:r>
            <a:r>
              <a:rPr lang="tr-TR" dirty="0" err="1"/>
              <a:t>movement</a:t>
            </a:r>
            <a:r>
              <a:rPr lang="tr-TR" dirty="0"/>
              <a:t>.</a:t>
            </a:r>
          </a:p>
          <a:p>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Addition Example</a:t>
            </a:r>
          </a:p>
        </p:txBody>
      </p:sp>
      <p:sp>
        <p:nvSpPr>
          <p:cNvPr id="3" name="Content Placeholder 2"/>
          <p:cNvSpPr>
            <a:spLocks noGrp="1"/>
          </p:cNvSpPr>
          <p:nvPr>
            <p:ph idx="1"/>
          </p:nvPr>
        </p:nvSpPr>
        <p:spPr/>
        <p:txBody>
          <a:bodyPr/>
          <a:lstStyle/>
          <a:p>
            <a:r>
              <a:rPr dirty="0"/>
              <a:t>(2,1)+(1,3)=(3,4)</a:t>
            </a:r>
            <a:endParaRPr lang="tr-TR" dirty="0"/>
          </a:p>
          <a:p>
            <a:endParaRPr lang="tr-TR" dirty="0"/>
          </a:p>
          <a:p>
            <a:r>
              <a:rPr lang="tr-TR" dirty="0" err="1"/>
              <a:t>Visualize</a:t>
            </a:r>
            <a:r>
              <a:rPr lang="tr-TR" dirty="0"/>
              <a:t>: Start at (2,1), </a:t>
            </a:r>
            <a:r>
              <a:rPr lang="tr-TR" dirty="0" err="1"/>
              <a:t>add</a:t>
            </a:r>
            <a:r>
              <a:rPr lang="tr-TR" dirty="0"/>
              <a:t> (1,3) </a:t>
            </a:r>
            <a:r>
              <a:rPr lang="tr-TR" dirty="0" err="1"/>
              <a:t>to</a:t>
            </a:r>
            <a:r>
              <a:rPr lang="tr-TR" dirty="0"/>
              <a:t> </a:t>
            </a:r>
            <a:r>
              <a:rPr lang="tr-TR" dirty="0" err="1"/>
              <a:t>reach</a:t>
            </a:r>
            <a:r>
              <a:rPr lang="tr-TR" dirty="0"/>
              <a:t> (3,4).</a:t>
            </a:r>
          </a:p>
          <a:p>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Subtraction</a:t>
            </a:r>
          </a:p>
        </p:txBody>
      </p:sp>
      <p:sp>
        <p:nvSpPr>
          <p:cNvPr id="3" name="Content Placeholder 2"/>
          <p:cNvSpPr>
            <a:spLocks noGrp="1"/>
          </p:cNvSpPr>
          <p:nvPr>
            <p:ph idx="1"/>
          </p:nvPr>
        </p:nvSpPr>
        <p:spPr/>
        <p:txBody>
          <a:bodyPr/>
          <a:lstStyle/>
          <a:p>
            <a:r>
              <a:rPr dirty="0"/>
              <a:t>a-b = (a1-b1, a2-b2)</a:t>
            </a:r>
            <a:endParaRPr lang="tr-TR" dirty="0"/>
          </a:p>
          <a:p>
            <a:endParaRPr lang="tr-TR" dirty="0"/>
          </a:p>
          <a:p>
            <a:r>
              <a:rPr lang="tr-TR" dirty="0" err="1"/>
              <a:t>Finds</a:t>
            </a:r>
            <a:r>
              <a:rPr lang="tr-TR" dirty="0"/>
              <a:t> </a:t>
            </a:r>
            <a:r>
              <a:rPr lang="tr-TR" dirty="0" err="1"/>
              <a:t>differences</a:t>
            </a:r>
            <a:r>
              <a:rPr lang="tr-TR" dirty="0"/>
              <a:t>, </a:t>
            </a:r>
            <a:r>
              <a:rPr lang="tr-TR" dirty="0" err="1"/>
              <a:t>e.g</a:t>
            </a:r>
            <a:r>
              <a:rPr lang="tr-TR" dirty="0"/>
              <a:t>., </a:t>
            </a:r>
            <a:r>
              <a:rPr lang="tr-TR" dirty="0" err="1"/>
              <a:t>relative</a:t>
            </a:r>
            <a:r>
              <a:rPr lang="tr-TR" dirty="0"/>
              <a:t> </a:t>
            </a:r>
            <a:r>
              <a:rPr lang="tr-TR" dirty="0" err="1"/>
              <a:t>position</a:t>
            </a:r>
            <a:r>
              <a:rPr lang="tr-TR" dirty="0"/>
              <a:t> </a:t>
            </a:r>
            <a:r>
              <a:rPr lang="tr-TR" dirty="0" err="1"/>
              <a:t>between</a:t>
            </a:r>
            <a:r>
              <a:rPr lang="tr-TR" dirty="0"/>
              <a:t> two </a:t>
            </a:r>
            <a:r>
              <a:rPr lang="tr-TR" dirty="0" err="1"/>
              <a:t>boats</a:t>
            </a:r>
            <a:r>
              <a:rPr lang="tr-TR" dirty="0"/>
              <a:t>.</a:t>
            </a:r>
          </a:p>
          <a:p>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9144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p:cNvSpPr>
            <a:spLocks noGrp="1"/>
          </p:cNvSpPr>
          <p:nvPr>
            <p:ph type="title"/>
          </p:nvPr>
        </p:nvSpPr>
        <p:spPr>
          <a:xfrm>
            <a:off x="628649" y="1120676"/>
            <a:ext cx="5266135" cy="2308324"/>
          </a:xfrm>
        </p:spPr>
        <p:txBody>
          <a:bodyPr vert="horz" lIns="91440" tIns="45720" rIns="91440" bIns="45720" rtlCol="0" anchor="b">
            <a:normAutofit/>
          </a:bodyPr>
          <a:lstStyle/>
          <a:p>
            <a:pPr algn="l" defTabSz="914400">
              <a:lnSpc>
                <a:spcPct val="90000"/>
              </a:lnSpc>
            </a:pPr>
            <a:r>
              <a:rPr lang="en-US" sz="6300" kern="1200">
                <a:solidFill>
                  <a:schemeClr val="bg1"/>
                </a:solidFill>
                <a:latin typeface="+mj-lt"/>
                <a:ea typeface="+mj-ea"/>
                <a:cs typeface="+mj-cs"/>
              </a:rPr>
              <a:t>Course Roadmap</a:t>
            </a:r>
          </a:p>
        </p:txBody>
      </p:sp>
      <p:sp>
        <p:nvSpPr>
          <p:cNvPr id="3" name="Content Placeholder 2"/>
          <p:cNvSpPr>
            <a:spLocks noGrp="1"/>
          </p:cNvSpPr>
          <p:nvPr>
            <p:ph idx="1"/>
          </p:nvPr>
        </p:nvSpPr>
        <p:spPr>
          <a:xfrm>
            <a:off x="626268" y="3809999"/>
            <a:ext cx="5269314" cy="1012778"/>
          </a:xfrm>
        </p:spPr>
        <p:txBody>
          <a:bodyPr vert="horz" lIns="91440" tIns="45720" rIns="91440" bIns="45720" rtlCol="0">
            <a:normAutofit/>
          </a:bodyPr>
          <a:lstStyle/>
          <a:p>
            <a:pPr marL="0" indent="0" defTabSz="914400">
              <a:lnSpc>
                <a:spcPct val="90000"/>
              </a:lnSpc>
              <a:spcBef>
                <a:spcPts val="1000"/>
              </a:spcBef>
              <a:buNone/>
            </a:pPr>
            <a:r>
              <a:rPr lang="en-US" sz="2400" kern="1200">
                <a:solidFill>
                  <a:schemeClr val="bg1"/>
                </a:solidFill>
                <a:latin typeface="+mn-lt"/>
                <a:ea typeface="+mn-ea"/>
                <a:cs typeface="+mn-cs"/>
              </a:rPr>
              <a:t>Topics: Vectors, Matrices, Transformations, 2D Graphics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Subtraction Example</a:t>
            </a:r>
          </a:p>
        </p:txBody>
      </p:sp>
      <p:sp>
        <p:nvSpPr>
          <p:cNvPr id="3" name="Content Placeholder 2"/>
          <p:cNvSpPr>
            <a:spLocks noGrp="1"/>
          </p:cNvSpPr>
          <p:nvPr>
            <p:ph idx="1"/>
          </p:nvPr>
        </p:nvSpPr>
        <p:spPr/>
        <p:txBody>
          <a:bodyPr/>
          <a:lstStyle/>
          <a:p>
            <a:r>
              <a:rPr dirty="0"/>
              <a:t>(4,2)-(1,5)=(3,-3)</a:t>
            </a:r>
            <a:endParaRPr lang="tr-TR" dirty="0"/>
          </a:p>
          <a:p>
            <a:endParaRPr lang="tr-TR" dirty="0"/>
          </a:p>
          <a:p>
            <a:r>
              <a:rPr lang="tr-TR" dirty="0" err="1"/>
              <a:t>This</a:t>
            </a:r>
            <a:r>
              <a:rPr lang="tr-TR" dirty="0"/>
              <a:t> </a:t>
            </a:r>
            <a:r>
              <a:rPr lang="tr-TR" dirty="0" err="1"/>
              <a:t>could</a:t>
            </a:r>
            <a:r>
              <a:rPr lang="tr-TR" dirty="0"/>
              <a:t> </a:t>
            </a:r>
            <a:r>
              <a:rPr lang="tr-TR" dirty="0" err="1"/>
              <a:t>represent</a:t>
            </a:r>
            <a:r>
              <a:rPr lang="tr-TR" dirty="0"/>
              <a:t> </a:t>
            </a:r>
            <a:r>
              <a:rPr lang="tr-TR" dirty="0" err="1"/>
              <a:t>direction</a:t>
            </a:r>
            <a:r>
              <a:rPr lang="tr-TR" dirty="0"/>
              <a:t> </a:t>
            </a:r>
            <a:r>
              <a:rPr lang="tr-TR" dirty="0" err="1"/>
              <a:t>from</a:t>
            </a:r>
            <a:r>
              <a:rPr lang="tr-TR" dirty="0"/>
              <a:t> </a:t>
            </a:r>
            <a:r>
              <a:rPr lang="tr-TR" dirty="0" err="1"/>
              <a:t>one</a:t>
            </a:r>
            <a:r>
              <a:rPr lang="tr-TR" dirty="0"/>
              <a:t> </a:t>
            </a:r>
            <a:r>
              <a:rPr lang="tr-TR" dirty="0" err="1"/>
              <a:t>point</a:t>
            </a:r>
            <a:r>
              <a:rPr lang="tr-TR" dirty="0"/>
              <a:t> </a:t>
            </a:r>
            <a:r>
              <a:rPr lang="tr-TR" dirty="0" err="1"/>
              <a:t>to</a:t>
            </a:r>
            <a:r>
              <a:rPr lang="tr-TR" dirty="0"/>
              <a:t> </a:t>
            </a:r>
            <a:r>
              <a:rPr lang="tr-TR" dirty="0" err="1"/>
              <a:t>another</a:t>
            </a:r>
            <a:r>
              <a:rPr lang="tr-TR" dirty="0"/>
              <a:t> on </a:t>
            </a:r>
            <a:r>
              <a:rPr lang="tr-TR" dirty="0" err="1"/>
              <a:t>the</a:t>
            </a:r>
            <a:r>
              <a:rPr lang="tr-TR" dirty="0"/>
              <a:t> </a:t>
            </a:r>
            <a:r>
              <a:rPr lang="tr-TR" dirty="0" err="1"/>
              <a:t>pier</a:t>
            </a:r>
            <a:r>
              <a:rPr lang="tr-TR" dirty="0"/>
              <a:t>.</a:t>
            </a:r>
          </a:p>
          <a:p>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Scalar Multiplication</a:t>
            </a:r>
          </a:p>
        </p:txBody>
      </p:sp>
      <p:sp>
        <p:nvSpPr>
          <p:cNvPr id="3" name="Content Placeholder 2"/>
          <p:cNvSpPr>
            <a:spLocks noGrp="1"/>
          </p:cNvSpPr>
          <p:nvPr>
            <p:ph idx="1"/>
          </p:nvPr>
        </p:nvSpPr>
        <p:spPr/>
        <p:txBody>
          <a:bodyPr/>
          <a:lstStyle/>
          <a:p>
            <a:r>
              <a:rPr dirty="0" err="1"/>
              <a:t>k·a</a:t>
            </a:r>
            <a:r>
              <a:rPr dirty="0"/>
              <a:t> = (k</a:t>
            </a:r>
            <a:r>
              <a:rPr lang="tr-TR" dirty="0"/>
              <a:t>x</a:t>
            </a:r>
            <a:r>
              <a:rPr dirty="0"/>
              <a:t>,k</a:t>
            </a:r>
            <a:r>
              <a:rPr lang="tr-TR" dirty="0"/>
              <a:t>y</a:t>
            </a:r>
            <a:r>
              <a:rPr dirty="0"/>
              <a:t>)</a:t>
            </a:r>
            <a:endParaRPr lang="tr-TR" dirty="0"/>
          </a:p>
          <a:p>
            <a:endParaRPr lang="tr-TR" dirty="0"/>
          </a:p>
          <a:p>
            <a:r>
              <a:rPr lang="tr-TR" dirty="0" err="1"/>
              <a:t>For</a:t>
            </a:r>
            <a:r>
              <a:rPr lang="tr-TR" dirty="0"/>
              <a:t> k&gt;1, </a:t>
            </a:r>
            <a:r>
              <a:rPr lang="tr-TR" dirty="0" err="1"/>
              <a:t>stretches</a:t>
            </a:r>
            <a:r>
              <a:rPr lang="tr-TR" dirty="0"/>
              <a:t>; k&lt;1 </a:t>
            </a:r>
            <a:r>
              <a:rPr lang="tr-TR" dirty="0" err="1"/>
              <a:t>compresses</a:t>
            </a:r>
            <a:r>
              <a:rPr lang="tr-TR" dirty="0"/>
              <a:t>; </a:t>
            </a:r>
            <a:r>
              <a:rPr lang="tr-TR" dirty="0" err="1"/>
              <a:t>negative</a:t>
            </a:r>
            <a:r>
              <a:rPr lang="tr-TR" dirty="0"/>
              <a:t> </a:t>
            </a:r>
            <a:r>
              <a:rPr lang="tr-TR" dirty="0" err="1"/>
              <a:t>reverses</a:t>
            </a:r>
            <a:r>
              <a:rPr lang="tr-TR" dirty="0"/>
              <a:t> </a:t>
            </a:r>
            <a:r>
              <a:rPr lang="tr-TR" dirty="0" err="1"/>
              <a:t>direction</a:t>
            </a:r>
            <a:r>
              <a:rPr lang="tr-TR" dirty="0"/>
              <a:t>.</a:t>
            </a:r>
          </a:p>
          <a:p>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12" y="-1"/>
            <a:ext cx="3909949" cy="6883030"/>
            <a:chOff x="-19217" y="-1"/>
            <a:chExt cx="5213267" cy="6883030"/>
          </a:xfrm>
        </p:grpSpPr>
        <p:sp>
          <p:nvSpPr>
            <p:cNvPr id="11" name="Rectangle 1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66613" y="739835"/>
            <a:ext cx="2776935" cy="1616203"/>
          </a:xfrm>
        </p:spPr>
        <p:txBody>
          <a:bodyPr anchor="b">
            <a:normAutofit/>
          </a:bodyPr>
          <a:lstStyle/>
          <a:p>
            <a:r>
              <a:rPr lang="tr-TR" sz="2800">
                <a:solidFill>
                  <a:srgbClr val="FFFFFF"/>
                </a:solidFill>
              </a:rPr>
              <a:t>Dot Product Definition</a:t>
            </a:r>
          </a:p>
        </p:txBody>
      </p:sp>
      <p:sp>
        <p:nvSpPr>
          <p:cNvPr id="3" name="Content Placeholder 2"/>
          <p:cNvSpPr>
            <a:spLocks noGrp="1"/>
          </p:cNvSpPr>
          <p:nvPr>
            <p:ph idx="1"/>
          </p:nvPr>
        </p:nvSpPr>
        <p:spPr>
          <a:xfrm>
            <a:off x="566613" y="2459116"/>
            <a:ext cx="2776934" cy="3524823"/>
          </a:xfrm>
        </p:spPr>
        <p:txBody>
          <a:bodyPr>
            <a:normAutofit/>
          </a:bodyPr>
          <a:lstStyle/>
          <a:p>
            <a:r>
              <a:rPr lang="tr-TR" sz="1700">
                <a:solidFill>
                  <a:srgbClr val="FFFFFF"/>
                </a:solidFill>
              </a:rPr>
              <a:t>a·b = |a||b|cos</a:t>
            </a:r>
            <a:r>
              <a:rPr lang="el-GR" sz="1700">
                <a:solidFill>
                  <a:srgbClr val="FFFFFF"/>
                </a:solidFill>
              </a:rPr>
              <a:t>θ</a:t>
            </a:r>
          </a:p>
          <a:p>
            <a:endParaRPr lang="el-GR" sz="1700">
              <a:solidFill>
                <a:srgbClr val="FFFFFF"/>
              </a:solidFill>
            </a:endParaRPr>
          </a:p>
          <a:p>
            <a:r>
              <a:rPr lang="tr-TR" sz="1700">
                <a:solidFill>
                  <a:srgbClr val="FFFFFF"/>
                </a:solidFill>
              </a:rPr>
              <a:t>Measures similarity; 0 if perpendicular, positive if acute angle.</a:t>
            </a:r>
          </a:p>
          <a:p>
            <a:endParaRPr lang="tr-TR" sz="1700">
              <a:solidFill>
                <a:srgbClr val="FFFFFF"/>
              </a:solidFill>
            </a:endParaRPr>
          </a:p>
        </p:txBody>
      </p:sp>
      <p:pic>
        <p:nvPicPr>
          <p:cNvPr id="5" name="Resim 4">
            <a:extLst>
              <a:ext uri="{FF2B5EF4-FFF2-40B4-BE49-F238E27FC236}">
                <a16:creationId xmlns:a16="http://schemas.microsoft.com/office/drawing/2014/main" id="{0D465EAD-5E48-8E07-AB33-6E4E93231895}"/>
              </a:ext>
            </a:extLst>
          </p:cNvPr>
          <p:cNvPicPr>
            <a:picLocks noChangeAspect="1"/>
          </p:cNvPicPr>
          <p:nvPr/>
        </p:nvPicPr>
        <p:blipFill>
          <a:blip r:embed="rId3"/>
          <a:stretch>
            <a:fillRect/>
          </a:stretch>
        </p:blipFill>
        <p:spPr>
          <a:xfrm>
            <a:off x="4503978" y="1401374"/>
            <a:ext cx="4055251" cy="405525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20" y="741391"/>
            <a:ext cx="2662237" cy="1616203"/>
          </a:xfrm>
        </p:spPr>
        <p:txBody>
          <a:bodyPr anchor="b">
            <a:normAutofit/>
          </a:bodyPr>
          <a:lstStyle/>
          <a:p>
            <a:r>
              <a:rPr lang="tr-TR" sz="2800"/>
              <a:t>Dot Product Formula</a:t>
            </a:r>
          </a:p>
        </p:txBody>
      </p:sp>
      <p:sp>
        <p:nvSpPr>
          <p:cNvPr id="3" name="Content Placeholder 2"/>
          <p:cNvSpPr>
            <a:spLocks noGrp="1"/>
          </p:cNvSpPr>
          <p:nvPr>
            <p:ph idx="1"/>
          </p:nvPr>
        </p:nvSpPr>
        <p:spPr>
          <a:xfrm>
            <a:off x="657519" y="2533476"/>
            <a:ext cx="2510223" cy="3447832"/>
          </a:xfrm>
        </p:spPr>
        <p:txBody>
          <a:bodyPr anchor="t">
            <a:normAutofit/>
          </a:bodyPr>
          <a:lstStyle/>
          <a:p>
            <a:r>
              <a:rPr lang="tr-TR" sz="1700"/>
              <a:t>a·b = a1b1+a2b2</a:t>
            </a:r>
          </a:p>
          <a:p>
            <a:endParaRPr lang="tr-TR" sz="1700"/>
          </a:p>
          <a:p>
            <a:r>
              <a:rPr lang="tr-TR" sz="1700"/>
              <a:t>Efficient for computation; no need for angles directly.</a:t>
            </a:r>
          </a:p>
          <a:p>
            <a:endParaRPr lang="tr-TR" sz="1700"/>
          </a:p>
        </p:txBody>
      </p:sp>
      <p:pic>
        <p:nvPicPr>
          <p:cNvPr id="5" name="Resim 4">
            <a:extLst>
              <a:ext uri="{FF2B5EF4-FFF2-40B4-BE49-F238E27FC236}">
                <a16:creationId xmlns:a16="http://schemas.microsoft.com/office/drawing/2014/main" id="{283AF258-C73E-1E40-9C31-CEF883BC8839}"/>
              </a:ext>
            </a:extLst>
          </p:cNvPr>
          <p:cNvPicPr>
            <a:picLocks noChangeAspect="1"/>
          </p:cNvPicPr>
          <p:nvPr/>
        </p:nvPicPr>
        <p:blipFill>
          <a:blip r:embed="rId3"/>
          <a:srcRect l="12528" r="18065" b="-2"/>
          <a:stretch>
            <a:fillRect/>
          </a:stretch>
        </p:blipFill>
        <p:spPr>
          <a:xfrm>
            <a:off x="3816932" y="877413"/>
            <a:ext cx="4666971" cy="5043096"/>
          </a:xfrm>
          <a:prstGeom prst="rect">
            <a:avLst/>
          </a:prstGeom>
        </p:spPr>
      </p:pic>
      <p:grpSp>
        <p:nvGrpSpPr>
          <p:cNvPr id="10" name="Group 9">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6932" y="5858828"/>
            <a:ext cx="4669847" cy="123363"/>
            <a:chOff x="7015162" y="5858828"/>
            <a:chExt cx="4300544" cy="123363"/>
          </a:xfrm>
        </p:grpSpPr>
        <p:sp>
          <p:nvSpPr>
            <p:cNvPr id="11" name="Rectangle 10">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D6E0414-B1FE-508E-7C8D-4404A92E6120}"/>
              </a:ext>
            </a:extLst>
          </p:cNvPr>
          <p:cNvSpPr>
            <a:spLocks noGrp="1" noChangeArrowheads="1"/>
          </p:cNvSpPr>
          <p:nvPr>
            <p:ph type="title"/>
          </p:nvPr>
        </p:nvSpPr>
        <p:spPr/>
        <p:txBody>
          <a:bodyPr>
            <a:normAutofit fontScale="90000"/>
          </a:bodyPr>
          <a:lstStyle/>
          <a:p>
            <a:r>
              <a:rPr lang="en-US" altLang="tr-TR" dirty="0">
                <a:ea typeface="ＭＳ Ｐゴシック" panose="020B0600070205080204" pitchFamily="34" charset="-128"/>
              </a:rPr>
              <a:t>Vector Basics: Dot or Scalar Product</a:t>
            </a:r>
          </a:p>
        </p:txBody>
      </p:sp>
      <p:pic>
        <p:nvPicPr>
          <p:cNvPr id="4" name="Resim 3">
            <a:extLst>
              <a:ext uri="{FF2B5EF4-FFF2-40B4-BE49-F238E27FC236}">
                <a16:creationId xmlns:a16="http://schemas.microsoft.com/office/drawing/2014/main" id="{C0EBC0D0-CDA0-580E-B873-3F532B9FB191}"/>
              </a:ext>
            </a:extLst>
          </p:cNvPr>
          <p:cNvPicPr>
            <a:picLocks noChangeAspect="1"/>
          </p:cNvPicPr>
          <p:nvPr/>
        </p:nvPicPr>
        <p:blipFill>
          <a:blip r:embed="rId2"/>
          <a:stretch>
            <a:fillRect/>
          </a:stretch>
        </p:blipFill>
        <p:spPr>
          <a:xfrm>
            <a:off x="628650" y="1625600"/>
            <a:ext cx="8107094" cy="2138605"/>
          </a:xfrm>
          <a:prstGeom prst="rect">
            <a:avLst/>
          </a:prstGeom>
        </p:spPr>
      </p:pic>
      <p:pic>
        <p:nvPicPr>
          <p:cNvPr id="6" name="Resim 5">
            <a:extLst>
              <a:ext uri="{FF2B5EF4-FFF2-40B4-BE49-F238E27FC236}">
                <a16:creationId xmlns:a16="http://schemas.microsoft.com/office/drawing/2014/main" id="{6820F9AF-61D4-C72C-E9BF-B599C49DF16E}"/>
              </a:ext>
            </a:extLst>
          </p:cNvPr>
          <p:cNvPicPr>
            <a:picLocks noChangeAspect="1"/>
          </p:cNvPicPr>
          <p:nvPr/>
        </p:nvPicPr>
        <p:blipFill>
          <a:blip r:embed="rId3"/>
          <a:stretch>
            <a:fillRect/>
          </a:stretch>
        </p:blipFill>
        <p:spPr>
          <a:xfrm>
            <a:off x="482598" y="3972167"/>
            <a:ext cx="8375651" cy="2176547"/>
          </a:xfrm>
          <a:prstGeom prst="rect">
            <a:avLst/>
          </a:prstGeom>
        </p:spPr>
      </p:pic>
    </p:spTree>
    <p:extLst>
      <p:ext uri="{BB962C8B-B14F-4D97-AF65-F5344CB8AC3E}">
        <p14:creationId xmlns:p14="http://schemas.microsoft.com/office/powerpoint/2010/main" val="4109071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D6E0414-B1FE-508E-7C8D-4404A92E6120}"/>
              </a:ext>
            </a:extLst>
          </p:cNvPr>
          <p:cNvSpPr>
            <a:spLocks noGrp="1" noChangeArrowheads="1"/>
          </p:cNvSpPr>
          <p:nvPr>
            <p:ph type="title"/>
          </p:nvPr>
        </p:nvSpPr>
        <p:spPr/>
        <p:txBody>
          <a:bodyPr/>
          <a:lstStyle/>
          <a:p>
            <a:r>
              <a:rPr lang="en-US" altLang="tr-TR" dirty="0">
                <a:ea typeface="ＭＳ Ｐゴシック" panose="020B0600070205080204" pitchFamily="34" charset="-128"/>
              </a:rPr>
              <a:t>Vector Basics: Dot Product</a:t>
            </a:r>
          </a:p>
        </p:txBody>
      </p:sp>
      <p:pic>
        <p:nvPicPr>
          <p:cNvPr id="2" name="Resim 1">
            <a:extLst>
              <a:ext uri="{FF2B5EF4-FFF2-40B4-BE49-F238E27FC236}">
                <a16:creationId xmlns:a16="http://schemas.microsoft.com/office/drawing/2014/main" id="{B6FE4EEF-44A2-5427-A115-984E6E57A19A}"/>
              </a:ext>
            </a:extLst>
          </p:cNvPr>
          <p:cNvPicPr>
            <a:picLocks noChangeAspect="1"/>
          </p:cNvPicPr>
          <p:nvPr/>
        </p:nvPicPr>
        <p:blipFill>
          <a:blip r:embed="rId2"/>
          <a:stretch>
            <a:fillRect/>
          </a:stretch>
        </p:blipFill>
        <p:spPr>
          <a:xfrm>
            <a:off x="6596173" y="2489420"/>
            <a:ext cx="1989617" cy="1483169"/>
          </a:xfrm>
          <a:prstGeom prst="rect">
            <a:avLst/>
          </a:prstGeom>
        </p:spPr>
      </p:pic>
      <p:pic>
        <p:nvPicPr>
          <p:cNvPr id="4" name="Resim 3">
            <a:extLst>
              <a:ext uri="{FF2B5EF4-FFF2-40B4-BE49-F238E27FC236}">
                <a16:creationId xmlns:a16="http://schemas.microsoft.com/office/drawing/2014/main" id="{476F1B09-A369-54D1-117F-66C07E1EC88D}"/>
              </a:ext>
            </a:extLst>
          </p:cNvPr>
          <p:cNvPicPr>
            <a:picLocks noChangeAspect="1"/>
          </p:cNvPicPr>
          <p:nvPr/>
        </p:nvPicPr>
        <p:blipFill>
          <a:blip r:embed="rId3"/>
          <a:stretch>
            <a:fillRect/>
          </a:stretch>
        </p:blipFill>
        <p:spPr>
          <a:xfrm>
            <a:off x="94558" y="1611148"/>
            <a:ext cx="6501615" cy="4421352"/>
          </a:xfrm>
          <a:prstGeom prst="rect">
            <a:avLst/>
          </a:prstGeom>
        </p:spPr>
      </p:pic>
    </p:spTree>
    <p:extLst>
      <p:ext uri="{BB962C8B-B14F-4D97-AF65-F5344CB8AC3E}">
        <p14:creationId xmlns:p14="http://schemas.microsoft.com/office/powerpoint/2010/main" val="731203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Dot Product Example</a:t>
            </a:r>
          </a:p>
        </p:txBody>
      </p:sp>
      <p:sp>
        <p:nvSpPr>
          <p:cNvPr id="3" name="Content Placeholder 2"/>
          <p:cNvSpPr>
            <a:spLocks noGrp="1"/>
          </p:cNvSpPr>
          <p:nvPr>
            <p:ph idx="1"/>
          </p:nvPr>
        </p:nvSpPr>
        <p:spPr/>
        <p:txBody>
          <a:bodyPr/>
          <a:lstStyle/>
          <a:p>
            <a:r>
              <a:rPr dirty="0"/>
              <a:t>(2,3)·(4,1)=11</a:t>
            </a:r>
            <a:endParaRPr lang="tr-TR" dirty="0"/>
          </a:p>
          <a:p>
            <a:endParaRPr lang="tr-TR" dirty="0"/>
          </a:p>
          <a:p>
            <a:r>
              <a:rPr lang="tr-TR" dirty="0"/>
              <a:t>2</a:t>
            </a:r>
            <a:r>
              <a:rPr lang="tr-TR" i="1" dirty="0"/>
              <a:t>4 + 3</a:t>
            </a:r>
            <a:r>
              <a:rPr lang="tr-TR" dirty="0"/>
              <a:t>1 = 8 + 3 = 11; </a:t>
            </a:r>
            <a:r>
              <a:rPr lang="tr-TR" dirty="0" err="1"/>
              <a:t>interpret</a:t>
            </a:r>
            <a:r>
              <a:rPr lang="tr-TR" dirty="0"/>
              <a:t> as </a:t>
            </a:r>
            <a:r>
              <a:rPr lang="tr-TR" dirty="0" err="1"/>
              <a:t>projection</a:t>
            </a:r>
            <a:r>
              <a:rPr lang="tr-TR" dirty="0"/>
              <a:t> </a:t>
            </a:r>
            <a:r>
              <a:rPr lang="tr-TR" dirty="0" err="1"/>
              <a:t>scalar</a:t>
            </a:r>
            <a:r>
              <a:rPr lang="tr-TR" dirty="0"/>
              <a:t>.</a:t>
            </a:r>
          </a:p>
          <a:p>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Dot Product &amp; Painting</a:t>
            </a:r>
          </a:p>
        </p:txBody>
      </p:sp>
      <p:sp>
        <p:nvSpPr>
          <p:cNvPr id="3" name="Content Placeholder 2"/>
          <p:cNvSpPr>
            <a:spLocks noGrp="1"/>
          </p:cNvSpPr>
          <p:nvPr>
            <p:ph idx="1"/>
          </p:nvPr>
        </p:nvSpPr>
        <p:spPr/>
        <p:txBody>
          <a:bodyPr/>
          <a:lstStyle/>
          <a:p>
            <a:r>
              <a:rPr dirty="0"/>
              <a:t>Angle between pier and shoreline vectors</a:t>
            </a:r>
            <a:endParaRPr lang="tr-TR" dirty="0"/>
          </a:p>
          <a:p>
            <a:endParaRPr lang="tr-TR" dirty="0"/>
          </a:p>
          <a:p>
            <a:r>
              <a:rPr lang="tr-TR" dirty="0" err="1"/>
              <a:t>Use</a:t>
            </a:r>
            <a:r>
              <a:rPr lang="tr-TR" dirty="0"/>
              <a:t> </a:t>
            </a:r>
            <a:r>
              <a:rPr lang="tr-TR" dirty="0" err="1"/>
              <a:t>dot</a:t>
            </a:r>
            <a:r>
              <a:rPr lang="tr-TR" dirty="0"/>
              <a:t> </a:t>
            </a:r>
            <a:r>
              <a:rPr lang="tr-TR" dirty="0" err="1"/>
              <a:t>product</a:t>
            </a:r>
            <a:r>
              <a:rPr lang="tr-TR" dirty="0"/>
              <a:t> </a:t>
            </a:r>
            <a:r>
              <a:rPr lang="tr-TR" dirty="0" err="1"/>
              <a:t>to</a:t>
            </a:r>
            <a:r>
              <a:rPr lang="tr-TR" dirty="0"/>
              <a:t> </a:t>
            </a:r>
            <a:r>
              <a:rPr lang="tr-TR" dirty="0" err="1"/>
              <a:t>find</a:t>
            </a:r>
            <a:r>
              <a:rPr lang="tr-TR" dirty="0"/>
              <a:t> </a:t>
            </a:r>
            <a:r>
              <a:rPr lang="tr-TR" dirty="0" err="1"/>
              <a:t>if</a:t>
            </a:r>
            <a:r>
              <a:rPr lang="tr-TR" dirty="0"/>
              <a:t> </a:t>
            </a:r>
            <a:r>
              <a:rPr lang="tr-TR" dirty="0" err="1"/>
              <a:t>lines</a:t>
            </a:r>
            <a:r>
              <a:rPr lang="tr-TR" dirty="0"/>
              <a:t> </a:t>
            </a:r>
            <a:r>
              <a:rPr lang="tr-TR" dirty="0" err="1"/>
              <a:t>are</a:t>
            </a:r>
            <a:r>
              <a:rPr lang="tr-TR" dirty="0"/>
              <a:t> </a:t>
            </a:r>
            <a:r>
              <a:rPr lang="tr-TR" dirty="0" err="1"/>
              <a:t>orthogonal</a:t>
            </a:r>
            <a:r>
              <a:rPr lang="tr-TR" dirty="0"/>
              <a:t> in </a:t>
            </a:r>
            <a:r>
              <a:rPr lang="tr-TR" dirty="0" err="1"/>
              <a:t>the</a:t>
            </a:r>
            <a:r>
              <a:rPr lang="tr-TR" dirty="0"/>
              <a:t> </a:t>
            </a:r>
            <a:r>
              <a:rPr lang="tr-TR" dirty="0" err="1"/>
              <a:t>scene</a:t>
            </a:r>
            <a:r>
              <a:rPr lang="tr-TR" dirty="0"/>
              <a:t>.</a:t>
            </a:r>
          </a:p>
          <a:p>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Projection Formula</a:t>
            </a:r>
          </a:p>
        </p:txBody>
      </p:sp>
      <p:sp>
        <p:nvSpPr>
          <p:cNvPr id="3" name="Content Placeholder 2"/>
          <p:cNvSpPr>
            <a:spLocks noGrp="1"/>
          </p:cNvSpPr>
          <p:nvPr>
            <p:ph idx="1"/>
          </p:nvPr>
        </p:nvSpPr>
        <p:spPr/>
        <p:txBody>
          <a:bodyPr/>
          <a:lstStyle/>
          <a:p>
            <a:r>
              <a:rPr dirty="0" err="1"/>
              <a:t>proj_a</a:t>
            </a:r>
            <a:r>
              <a:rPr dirty="0"/>
              <a:t>(b)=(</a:t>
            </a:r>
            <a:r>
              <a:rPr dirty="0" err="1"/>
              <a:t>a·b</a:t>
            </a:r>
            <a:r>
              <a:rPr dirty="0"/>
              <a:t>/|a|²)a</a:t>
            </a:r>
            <a:endParaRPr lang="tr-TR" dirty="0"/>
          </a:p>
          <a:p>
            <a:endParaRPr lang="tr-TR" dirty="0"/>
          </a:p>
          <a:p>
            <a:r>
              <a:rPr lang="tr-TR" dirty="0" err="1"/>
              <a:t>Projects</a:t>
            </a:r>
            <a:r>
              <a:rPr lang="tr-TR" dirty="0"/>
              <a:t> b </a:t>
            </a:r>
            <a:r>
              <a:rPr lang="tr-TR" dirty="0" err="1"/>
              <a:t>onto</a:t>
            </a:r>
            <a:r>
              <a:rPr lang="tr-TR" dirty="0"/>
              <a:t> a; </a:t>
            </a:r>
            <a:r>
              <a:rPr lang="tr-TR" dirty="0" err="1"/>
              <a:t>useful</a:t>
            </a:r>
            <a:r>
              <a:rPr lang="tr-TR" dirty="0"/>
              <a:t> </a:t>
            </a:r>
            <a:r>
              <a:rPr lang="tr-TR" dirty="0" err="1"/>
              <a:t>for</a:t>
            </a:r>
            <a:r>
              <a:rPr lang="tr-TR" dirty="0"/>
              <a:t> </a:t>
            </a:r>
            <a:r>
              <a:rPr lang="tr-TR" dirty="0" err="1"/>
              <a:t>shadows</a:t>
            </a:r>
            <a:r>
              <a:rPr lang="tr-TR" dirty="0"/>
              <a:t> </a:t>
            </a:r>
            <a:r>
              <a:rPr lang="tr-TR" dirty="0" err="1"/>
              <a:t>or</a:t>
            </a:r>
            <a:r>
              <a:rPr lang="tr-TR" dirty="0"/>
              <a:t> </a:t>
            </a:r>
            <a:r>
              <a:rPr lang="tr-TR" dirty="0" err="1"/>
              <a:t>decompositions</a:t>
            </a:r>
            <a:r>
              <a:rPr lang="tr-TR" dirty="0"/>
              <a:t>.</a:t>
            </a:r>
          </a:p>
          <a:p>
            <a:endParaRPr lang="tr-TR" dirty="0"/>
          </a:p>
          <a:p>
            <a:endParaRPr lang="tr-TR" dirty="0"/>
          </a:p>
          <a:p>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2">
            <a:extLst>
              <a:ext uri="{FF2B5EF4-FFF2-40B4-BE49-F238E27FC236}">
                <a16:creationId xmlns:a16="http://schemas.microsoft.com/office/drawing/2014/main" id="{FC790E3F-E362-2E05-C8EE-7C61598B404E}"/>
              </a:ext>
            </a:extLst>
          </p:cNvPr>
          <p:cNvGraphicFramePr>
            <a:graphicFrameLocks noGrp="1" noChangeAspect="1"/>
          </p:cNvGraphicFramePr>
          <p:nvPr>
            <p:ph/>
          </p:nvPr>
        </p:nvGraphicFramePr>
        <p:xfrm>
          <a:off x="1258888" y="476250"/>
          <a:ext cx="6904037" cy="1590675"/>
        </p:xfrm>
        <a:graphic>
          <a:graphicData uri="http://schemas.openxmlformats.org/presentationml/2006/ole">
            <mc:AlternateContent xmlns:mc="http://schemas.openxmlformats.org/markup-compatibility/2006">
              <mc:Choice xmlns:v="urn:schemas-microsoft-com:vml" Requires="v">
                <p:oleObj name="Bit Eşlem Resmi" r:id="rId2" imgW="9207500" imgH="2120900" progId="Paint.Picture">
                  <p:embed/>
                </p:oleObj>
              </mc:Choice>
              <mc:Fallback>
                <p:oleObj name="Bit Eşlem Resmi" r:id="rId2" imgW="9207500" imgH="2120900" progId="Paint.Picture">
                  <p:embed/>
                  <p:pic>
                    <p:nvPicPr>
                      <p:cNvPr id="37890" name="Object 2">
                        <a:extLst>
                          <a:ext uri="{FF2B5EF4-FFF2-40B4-BE49-F238E27FC236}">
                            <a16:creationId xmlns:a16="http://schemas.microsoft.com/office/drawing/2014/main" id="{FC790E3F-E362-2E05-C8EE-7C61598B4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476250"/>
                        <a:ext cx="6904037"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1" name="Object 3">
            <a:extLst>
              <a:ext uri="{FF2B5EF4-FFF2-40B4-BE49-F238E27FC236}">
                <a16:creationId xmlns:a16="http://schemas.microsoft.com/office/drawing/2014/main" id="{28D6E44D-35C3-2CFA-B35A-74B27E18AFF2}"/>
              </a:ext>
            </a:extLst>
          </p:cNvPr>
          <p:cNvGraphicFramePr>
            <a:graphicFrameLocks noChangeAspect="1"/>
          </p:cNvGraphicFramePr>
          <p:nvPr/>
        </p:nvGraphicFramePr>
        <p:xfrm>
          <a:off x="3276600" y="2349500"/>
          <a:ext cx="1944688" cy="457200"/>
        </p:xfrm>
        <a:graphic>
          <a:graphicData uri="http://schemas.openxmlformats.org/presentationml/2006/ole">
            <mc:AlternateContent xmlns:mc="http://schemas.openxmlformats.org/markup-compatibility/2006">
              <mc:Choice xmlns:v="urn:schemas-microsoft-com:vml" Requires="v">
                <p:oleObj name="Equation" r:id="rId4" imgW="19900900" imgH="4686300" progId="Equation.3">
                  <p:embed/>
                </p:oleObj>
              </mc:Choice>
              <mc:Fallback>
                <p:oleObj name="Equation" r:id="rId4" imgW="19900900" imgH="4686300" progId="Equation.3">
                  <p:embed/>
                  <p:pic>
                    <p:nvPicPr>
                      <p:cNvPr id="37891" name="Object 3">
                        <a:extLst>
                          <a:ext uri="{FF2B5EF4-FFF2-40B4-BE49-F238E27FC236}">
                            <a16:creationId xmlns:a16="http://schemas.microsoft.com/office/drawing/2014/main" id="{28D6E44D-35C3-2CFA-B35A-74B27E18A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349500"/>
                        <a:ext cx="19446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74" name="Object 4">
            <a:extLst>
              <a:ext uri="{FF2B5EF4-FFF2-40B4-BE49-F238E27FC236}">
                <a16:creationId xmlns:a16="http://schemas.microsoft.com/office/drawing/2014/main" id="{CF70C8F9-13C1-CF4C-1E5B-CE9FBCEEA0A1}"/>
              </a:ext>
            </a:extLst>
          </p:cNvPr>
          <p:cNvGraphicFramePr>
            <a:graphicFrameLocks noChangeAspect="1"/>
          </p:cNvGraphicFramePr>
          <p:nvPr/>
        </p:nvGraphicFramePr>
        <p:xfrm>
          <a:off x="2916238" y="2924175"/>
          <a:ext cx="2746375" cy="457200"/>
        </p:xfrm>
        <a:graphic>
          <a:graphicData uri="http://schemas.openxmlformats.org/presentationml/2006/ole">
            <mc:AlternateContent xmlns:mc="http://schemas.openxmlformats.org/markup-compatibility/2006">
              <mc:Choice xmlns:v="urn:schemas-microsoft-com:vml" Requires="v">
                <p:oleObj name="Equation" r:id="rId6" imgW="28092400" imgH="4686300" progId="Equation.3">
                  <p:embed/>
                </p:oleObj>
              </mc:Choice>
              <mc:Fallback>
                <p:oleObj name="Equation" r:id="rId6" imgW="28092400" imgH="4686300" progId="Equation.3">
                  <p:embed/>
                  <p:pic>
                    <p:nvPicPr>
                      <p:cNvPr id="139274" name="Object 4">
                        <a:extLst>
                          <a:ext uri="{FF2B5EF4-FFF2-40B4-BE49-F238E27FC236}">
                            <a16:creationId xmlns:a16="http://schemas.microsoft.com/office/drawing/2014/main" id="{CF70C8F9-13C1-CF4C-1E5B-CE9FBCEEA0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6238" y="2924175"/>
                        <a:ext cx="2746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75" name="Object 5">
            <a:extLst>
              <a:ext uri="{FF2B5EF4-FFF2-40B4-BE49-F238E27FC236}">
                <a16:creationId xmlns:a16="http://schemas.microsoft.com/office/drawing/2014/main" id="{2ECCDC58-7BFD-626B-90E8-7EAE78134144}"/>
              </a:ext>
            </a:extLst>
          </p:cNvPr>
          <p:cNvGraphicFramePr>
            <a:graphicFrameLocks noChangeAspect="1"/>
          </p:cNvGraphicFramePr>
          <p:nvPr/>
        </p:nvGraphicFramePr>
        <p:xfrm>
          <a:off x="3348038" y="3573463"/>
          <a:ext cx="1430337" cy="1885950"/>
        </p:xfrm>
        <a:graphic>
          <a:graphicData uri="http://schemas.openxmlformats.org/presentationml/2006/ole">
            <mc:AlternateContent xmlns:mc="http://schemas.openxmlformats.org/markup-compatibility/2006">
              <mc:Choice xmlns:v="urn:schemas-microsoft-com:vml" Requires="v">
                <p:oleObj name="Equation" r:id="rId8" imgW="14630400" imgH="19304000" progId="Equation.3">
                  <p:embed/>
                </p:oleObj>
              </mc:Choice>
              <mc:Fallback>
                <p:oleObj name="Equation" r:id="rId8" imgW="14630400" imgH="19304000" progId="Equation.3">
                  <p:embed/>
                  <p:pic>
                    <p:nvPicPr>
                      <p:cNvPr id="139275" name="Object 5">
                        <a:extLst>
                          <a:ext uri="{FF2B5EF4-FFF2-40B4-BE49-F238E27FC236}">
                            <a16:creationId xmlns:a16="http://schemas.microsoft.com/office/drawing/2014/main" id="{2ECCDC58-7BFD-626B-90E8-7EAE781341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8038" y="3573463"/>
                        <a:ext cx="1430337" cy="188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4" name="Text Box 12">
            <a:extLst>
              <a:ext uri="{FF2B5EF4-FFF2-40B4-BE49-F238E27FC236}">
                <a16:creationId xmlns:a16="http://schemas.microsoft.com/office/drawing/2014/main" id="{454AA1C3-B614-8522-B2E8-E1E4C20ECD7B}"/>
              </a:ext>
            </a:extLst>
          </p:cNvPr>
          <p:cNvSpPr txBox="1">
            <a:spLocks noChangeArrowheads="1"/>
          </p:cNvSpPr>
          <p:nvPr/>
        </p:nvSpPr>
        <p:spPr bwMode="auto">
          <a:xfrm>
            <a:off x="1447800" y="5867400"/>
            <a:ext cx="5900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tr-TR" altLang="tr-TR"/>
              <a:t>Resolving a vector into two orthogonal vectors</a:t>
            </a:r>
            <a:endParaRPr lang="en-US" altLang="tr-T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9274"/>
                                        </p:tgtEl>
                                        <p:attrNameLst>
                                          <p:attrName>style.visibility</p:attrName>
                                        </p:attrNameLst>
                                      </p:cBhvr>
                                      <p:to>
                                        <p:strVal val="visible"/>
                                      </p:to>
                                    </p:set>
                                    <p:animEffect transition="in" filter="box(in)">
                                      <p:cBhvr>
                                        <p:cTn id="7" dur="500"/>
                                        <p:tgtEl>
                                          <p:spTgt spid="1392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39275"/>
                                        </p:tgtEl>
                                        <p:attrNameLst>
                                          <p:attrName>style.visibility</p:attrName>
                                        </p:attrNameLst>
                                      </p:cBhvr>
                                      <p:to>
                                        <p:strVal val="visible"/>
                                      </p:to>
                                    </p:set>
                                    <p:animEffect transition="in" filter="box(in)">
                                      <p:cBhvr>
                                        <p:cTn id="12" dur="500"/>
                                        <p:tgtEl>
                                          <p:spTgt spid="139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3448311" cy="1616203"/>
          </a:xfrm>
        </p:spPr>
        <p:txBody>
          <a:bodyPr anchor="b">
            <a:normAutofit/>
          </a:bodyPr>
          <a:lstStyle/>
          <a:p>
            <a:r>
              <a:rPr lang="tr-TR" sz="2800"/>
              <a:t>Why Math Matters</a:t>
            </a:r>
          </a:p>
        </p:txBody>
      </p:sp>
      <p:sp>
        <p:nvSpPr>
          <p:cNvPr id="3" name="Content Placeholder 2"/>
          <p:cNvSpPr>
            <a:spLocks noGrp="1"/>
          </p:cNvSpPr>
          <p:nvPr>
            <p:ph idx="1"/>
          </p:nvPr>
        </p:nvSpPr>
        <p:spPr>
          <a:xfrm>
            <a:off x="657519" y="2533476"/>
            <a:ext cx="3448310" cy="3447832"/>
          </a:xfrm>
        </p:spPr>
        <p:txBody>
          <a:bodyPr anchor="t">
            <a:normAutofit/>
          </a:bodyPr>
          <a:lstStyle/>
          <a:p>
            <a:r>
              <a:rPr lang="tr-TR" sz="1700"/>
              <a:t>Math is the backbone of computer graphics</a:t>
            </a:r>
          </a:p>
          <a:p>
            <a:r>
              <a:rPr lang="tr-TR" sz="1700"/>
              <a:t>From equations → images</a:t>
            </a:r>
          </a:p>
          <a:p>
            <a:r>
              <a:rPr lang="tr-TR" sz="1700"/>
              <a:t>Without math, graphics would lack precision—think distorted images or unrealistic animations. </a:t>
            </a:r>
          </a:p>
          <a:p>
            <a:r>
              <a:rPr lang="tr-TR" sz="1700"/>
              <a:t>In CG, equations define everything from pixel colors to 3D models, enabling tools like WebGL to render scenes efficiently.</a:t>
            </a:r>
          </a:p>
          <a:p>
            <a:endParaRPr lang="tr-TR" sz="1700"/>
          </a:p>
        </p:txBody>
      </p:sp>
      <p:pic>
        <p:nvPicPr>
          <p:cNvPr id="5" name="Resim 4">
            <a:extLst>
              <a:ext uri="{FF2B5EF4-FFF2-40B4-BE49-F238E27FC236}">
                <a16:creationId xmlns:a16="http://schemas.microsoft.com/office/drawing/2014/main" id="{99D66545-C8C5-414F-9944-FFE6386C625A}"/>
              </a:ext>
            </a:extLst>
          </p:cNvPr>
          <p:cNvPicPr>
            <a:picLocks noChangeAspect="1"/>
          </p:cNvPicPr>
          <p:nvPr/>
        </p:nvPicPr>
        <p:blipFill>
          <a:blip r:embed="rId3"/>
          <a:stretch>
            <a:fillRect/>
          </a:stretch>
        </p:blipFill>
        <p:spPr>
          <a:xfrm>
            <a:off x="3986337" y="2133426"/>
            <a:ext cx="5165293" cy="3447832"/>
          </a:xfrm>
          <a:prstGeom prst="rect">
            <a:avLst/>
          </a:prstGeom>
        </p:spPr>
      </p:pic>
      <p:grpSp>
        <p:nvGrpSpPr>
          <p:cNvPr id="14"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15"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A6AF4C9E-4486-32E8-D6B7-596B16508720}"/>
              </a:ext>
            </a:extLst>
          </p:cNvPr>
          <p:cNvSpPr>
            <a:spLocks noGrp="1" noChangeArrowheads="1"/>
          </p:cNvSpPr>
          <p:nvPr>
            <p:ph type="title"/>
          </p:nvPr>
        </p:nvSpPr>
        <p:spPr/>
        <p:txBody>
          <a:bodyPr/>
          <a:lstStyle/>
          <a:p>
            <a:r>
              <a:rPr lang="en-US" altLang="tr-TR" sz="3300">
                <a:effectLst>
                  <a:outerShdw blurRad="38100" dist="38100" dir="2700000" algn="tl">
                    <a:srgbClr val="000000"/>
                  </a:outerShdw>
                </a:effectLst>
              </a:rPr>
              <a:t>Applications of Projections: Reflections</a:t>
            </a:r>
          </a:p>
        </p:txBody>
      </p:sp>
      <p:graphicFrame>
        <p:nvGraphicFramePr>
          <p:cNvPr id="38914" name="Object 2">
            <a:extLst>
              <a:ext uri="{FF2B5EF4-FFF2-40B4-BE49-F238E27FC236}">
                <a16:creationId xmlns:a16="http://schemas.microsoft.com/office/drawing/2014/main" id="{95693A9F-7CDA-6E43-C74A-160E844797E6}"/>
              </a:ext>
            </a:extLst>
          </p:cNvPr>
          <p:cNvGraphicFramePr>
            <a:graphicFrameLocks noGrp="1" noChangeAspect="1"/>
          </p:cNvGraphicFramePr>
          <p:nvPr>
            <p:ph idx="1"/>
          </p:nvPr>
        </p:nvGraphicFramePr>
        <p:xfrm>
          <a:off x="3124200" y="2032000"/>
          <a:ext cx="4184650" cy="2835275"/>
        </p:xfrm>
        <a:graphic>
          <a:graphicData uri="http://schemas.openxmlformats.org/presentationml/2006/ole">
            <mc:AlternateContent xmlns:mc="http://schemas.openxmlformats.org/markup-compatibility/2006">
              <mc:Choice xmlns:v="urn:schemas-microsoft-com:vml" Requires="v">
                <p:oleObj name="Bit Eşlem Resmi" r:id="rId2" imgW="3860800" imgH="2616200" progId="Paint.Picture">
                  <p:embed/>
                </p:oleObj>
              </mc:Choice>
              <mc:Fallback>
                <p:oleObj name="Bit Eşlem Resmi" r:id="rId2" imgW="3860800" imgH="2616200" progId="Paint.Picture">
                  <p:embed/>
                  <p:pic>
                    <p:nvPicPr>
                      <p:cNvPr id="38914" name="Object 2">
                        <a:extLst>
                          <a:ext uri="{FF2B5EF4-FFF2-40B4-BE49-F238E27FC236}">
                            <a16:creationId xmlns:a16="http://schemas.microsoft.com/office/drawing/2014/main" id="{95693A9F-7CDA-6E43-C74A-160E84479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032000"/>
                        <a:ext cx="418465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294" name="Object 2">
            <a:extLst>
              <a:ext uri="{FF2B5EF4-FFF2-40B4-BE49-F238E27FC236}">
                <a16:creationId xmlns:a16="http://schemas.microsoft.com/office/drawing/2014/main" id="{CD4716EB-0493-C77D-0DD1-F4626C7BD202}"/>
              </a:ext>
            </a:extLst>
          </p:cNvPr>
          <p:cNvGraphicFramePr>
            <a:graphicFrameLocks noChangeAspect="1"/>
          </p:cNvGraphicFramePr>
          <p:nvPr/>
        </p:nvGraphicFramePr>
        <p:xfrm>
          <a:off x="2916238" y="3644900"/>
          <a:ext cx="2660650" cy="1057275"/>
        </p:xfrm>
        <a:graphic>
          <a:graphicData uri="http://schemas.openxmlformats.org/presentationml/2006/ole">
            <mc:AlternateContent xmlns:mc="http://schemas.openxmlformats.org/markup-compatibility/2006">
              <mc:Choice xmlns:v="urn:schemas-microsoft-com:vml" Requires="v">
                <p:oleObj name="Equation" r:id="rId2" imgW="27203400" imgH="10820400" progId="Equation.3">
                  <p:embed/>
                </p:oleObj>
              </mc:Choice>
              <mc:Fallback>
                <p:oleObj name="Equation" r:id="rId2" imgW="27203400" imgH="10820400" progId="Equation.3">
                  <p:embed/>
                  <p:pic>
                    <p:nvPicPr>
                      <p:cNvPr id="140294" name="Object 2">
                        <a:extLst>
                          <a:ext uri="{FF2B5EF4-FFF2-40B4-BE49-F238E27FC236}">
                            <a16:creationId xmlns:a16="http://schemas.microsoft.com/office/drawing/2014/main" id="{CD4716EB-0493-C77D-0DD1-F4626C7BD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3644900"/>
                        <a:ext cx="2660650"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295" name="Object 3">
            <a:extLst>
              <a:ext uri="{FF2B5EF4-FFF2-40B4-BE49-F238E27FC236}">
                <a16:creationId xmlns:a16="http://schemas.microsoft.com/office/drawing/2014/main" id="{E484F097-28D2-0CCA-4604-7D722CE1DE3C}"/>
              </a:ext>
            </a:extLst>
          </p:cNvPr>
          <p:cNvGraphicFramePr>
            <a:graphicFrameLocks noChangeAspect="1"/>
          </p:cNvGraphicFramePr>
          <p:nvPr/>
        </p:nvGraphicFramePr>
        <p:xfrm>
          <a:off x="3025775" y="4886325"/>
          <a:ext cx="2117725" cy="485775"/>
        </p:xfrm>
        <a:graphic>
          <a:graphicData uri="http://schemas.openxmlformats.org/presentationml/2006/ole">
            <mc:AlternateContent xmlns:mc="http://schemas.openxmlformats.org/markup-compatibility/2006">
              <mc:Choice xmlns:v="urn:schemas-microsoft-com:vml" Requires="v">
                <p:oleObj name="Equation" r:id="rId4" imgW="21653500" imgH="4978400" progId="Equation.3">
                  <p:embed/>
                </p:oleObj>
              </mc:Choice>
              <mc:Fallback>
                <p:oleObj name="Equation" r:id="rId4" imgW="21653500" imgH="4978400" progId="Equation.3">
                  <p:embed/>
                  <p:pic>
                    <p:nvPicPr>
                      <p:cNvPr id="140295" name="Object 3">
                        <a:extLst>
                          <a:ext uri="{FF2B5EF4-FFF2-40B4-BE49-F238E27FC236}">
                            <a16:creationId xmlns:a16="http://schemas.microsoft.com/office/drawing/2014/main" id="{E484F097-28D2-0CCA-4604-7D722CE1D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5775" y="4886325"/>
                        <a:ext cx="21177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0" name="Object 4">
            <a:extLst>
              <a:ext uri="{FF2B5EF4-FFF2-40B4-BE49-F238E27FC236}">
                <a16:creationId xmlns:a16="http://schemas.microsoft.com/office/drawing/2014/main" id="{A1A13F6A-FECD-BCF8-4A40-950787E7869A}"/>
              </a:ext>
            </a:extLst>
          </p:cNvPr>
          <p:cNvGraphicFramePr>
            <a:graphicFrameLocks noGrp="1" noChangeAspect="1"/>
          </p:cNvGraphicFramePr>
          <p:nvPr>
            <p:ph/>
          </p:nvPr>
        </p:nvGraphicFramePr>
        <p:xfrm>
          <a:off x="2411413" y="836613"/>
          <a:ext cx="3744912" cy="2444750"/>
        </p:xfrm>
        <a:graphic>
          <a:graphicData uri="http://schemas.openxmlformats.org/presentationml/2006/ole">
            <mc:AlternateContent xmlns:mc="http://schemas.openxmlformats.org/markup-compatibility/2006">
              <mc:Choice xmlns:v="urn:schemas-microsoft-com:vml" Requires="v">
                <p:oleObj name="Bit Eşlem Resmi" r:id="rId6" imgW="3987800" imgH="2603500" progId="Paint.Picture">
                  <p:embed/>
                </p:oleObj>
              </mc:Choice>
              <mc:Fallback>
                <p:oleObj name="Bit Eşlem Resmi" r:id="rId6" imgW="3987800" imgH="2603500" progId="Paint.Picture">
                  <p:embed/>
                  <p:pic>
                    <p:nvPicPr>
                      <p:cNvPr id="39940" name="Object 4">
                        <a:extLst>
                          <a:ext uri="{FF2B5EF4-FFF2-40B4-BE49-F238E27FC236}">
                            <a16:creationId xmlns:a16="http://schemas.microsoft.com/office/drawing/2014/main" id="{A1A13F6A-FECD-BCF8-4A40-950787E786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413" y="836613"/>
                        <a:ext cx="3744912" cy="24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box(in)">
                                      <p:cBhvr>
                                        <p:cTn id="7" dur="500"/>
                                        <p:tgtEl>
                                          <p:spTgt spid="1402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40295"/>
                                        </p:tgtEl>
                                        <p:attrNameLst>
                                          <p:attrName>style.visibility</p:attrName>
                                        </p:attrNameLst>
                                      </p:cBhvr>
                                      <p:to>
                                        <p:strVal val="visible"/>
                                      </p:to>
                                    </p:set>
                                    <p:animEffect transition="in" filter="box(in)">
                                      <p:cBhvr>
                                        <p:cTn id="12" dur="500"/>
                                        <p:tgtEl>
                                          <p:spTgt spid="140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9">
            <a:extLst>
              <a:ext uri="{FF2B5EF4-FFF2-40B4-BE49-F238E27FC236}">
                <a16:creationId xmlns:a16="http://schemas.microsoft.com/office/drawing/2014/main" id="{A5201D1C-2BA2-B3B2-45F7-2441C95F3ADC}"/>
              </a:ext>
            </a:extLst>
          </p:cNvPr>
          <p:cNvSpPr txBox="1">
            <a:spLocks noChangeArrowheads="1"/>
          </p:cNvSpPr>
          <p:nvPr/>
        </p:nvSpPr>
        <p:spPr bwMode="auto">
          <a:xfrm>
            <a:off x="417513" y="1268413"/>
            <a:ext cx="72755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a:t>Let a = (a</a:t>
            </a:r>
            <a:r>
              <a:rPr lang="en-US" altLang="tr-TR" baseline="-25000"/>
              <a:t>x</a:t>
            </a:r>
            <a:r>
              <a:rPr lang="en-US" altLang="tr-TR"/>
              <a:t>,a</a:t>
            </a:r>
            <a:r>
              <a:rPr lang="en-US" altLang="tr-TR" baseline="-25000"/>
              <a:t>y</a:t>
            </a:r>
            <a:r>
              <a:rPr lang="en-US" altLang="tr-TR"/>
              <a:t>). Then a</a:t>
            </a:r>
            <a:r>
              <a:rPr lang="en-US" altLang="tr-TR" baseline="30000">
                <a:cs typeface="Times New Roman" panose="02020603050405020304" pitchFamily="18" charset="0"/>
              </a:rPr>
              <a:t>┴ </a:t>
            </a:r>
            <a:r>
              <a:rPr lang="en-US" altLang="tr-TR">
                <a:cs typeface="Times New Roman" panose="02020603050405020304" pitchFamily="18" charset="0"/>
              </a:rPr>
              <a:t>= (-a</a:t>
            </a:r>
            <a:r>
              <a:rPr lang="en-US" altLang="tr-TR" baseline="-25000">
                <a:cs typeface="Times New Roman" panose="02020603050405020304" pitchFamily="18" charset="0"/>
              </a:rPr>
              <a:t>y</a:t>
            </a:r>
            <a:r>
              <a:rPr lang="en-US" altLang="tr-TR">
                <a:cs typeface="Times New Roman" panose="02020603050405020304" pitchFamily="18" charset="0"/>
              </a:rPr>
              <a:t>,a</a:t>
            </a:r>
            <a:r>
              <a:rPr lang="en-US" altLang="tr-TR" baseline="-25000">
                <a:cs typeface="Times New Roman" panose="02020603050405020304" pitchFamily="18" charset="0"/>
              </a:rPr>
              <a:t>x</a:t>
            </a:r>
            <a:r>
              <a:rPr lang="en-US" altLang="tr-TR">
                <a:cs typeface="Times New Roman" panose="02020603050405020304" pitchFamily="18" charset="0"/>
              </a:rPr>
              <a:t>) is the </a:t>
            </a:r>
            <a:r>
              <a:rPr lang="en-US" altLang="tr-TR" b="1">
                <a:cs typeface="Times New Roman" panose="02020603050405020304" pitchFamily="18" charset="0"/>
              </a:rPr>
              <a:t>counterclockwise </a:t>
            </a:r>
          </a:p>
          <a:p>
            <a:r>
              <a:rPr lang="en-US" altLang="tr-TR" b="1">
                <a:cs typeface="Times New Roman" panose="02020603050405020304" pitchFamily="18" charset="0"/>
              </a:rPr>
              <a:t>perpendicular</a:t>
            </a:r>
            <a:r>
              <a:rPr lang="en-US" altLang="tr-TR">
                <a:cs typeface="Times New Roman" panose="02020603050405020304" pitchFamily="18" charset="0"/>
              </a:rPr>
              <a:t> to </a:t>
            </a:r>
            <a:r>
              <a:rPr lang="en-US" altLang="tr-TR" b="1">
                <a:cs typeface="Times New Roman" panose="02020603050405020304" pitchFamily="18" charset="0"/>
              </a:rPr>
              <a:t>a</a:t>
            </a:r>
            <a:r>
              <a:rPr lang="en-US" altLang="tr-TR">
                <a:cs typeface="Times New Roman" panose="02020603050405020304" pitchFamily="18" charset="0"/>
              </a:rPr>
              <a:t>.  </a:t>
            </a:r>
          </a:p>
        </p:txBody>
      </p:sp>
      <p:sp>
        <p:nvSpPr>
          <p:cNvPr id="138252" name="Rectangle 12">
            <a:extLst>
              <a:ext uri="{FF2B5EF4-FFF2-40B4-BE49-F238E27FC236}">
                <a16:creationId xmlns:a16="http://schemas.microsoft.com/office/drawing/2014/main" id="{BD59F903-88CC-29E7-1C31-A6EC14AB5481}"/>
              </a:ext>
            </a:extLst>
          </p:cNvPr>
          <p:cNvSpPr>
            <a:spLocks noGrp="1" noChangeArrowheads="1"/>
          </p:cNvSpPr>
          <p:nvPr>
            <p:ph type="title"/>
          </p:nvPr>
        </p:nvSpPr>
        <p:spPr>
          <a:xfrm>
            <a:off x="1403350" y="0"/>
            <a:ext cx="6248400" cy="1066800"/>
          </a:xfrm>
        </p:spPr>
        <p:txBody>
          <a:bodyPr/>
          <a:lstStyle/>
          <a:p>
            <a:r>
              <a:rPr lang="en-US" altLang="tr-TR">
                <a:effectLst>
                  <a:outerShdw blurRad="38100" dist="38100" dir="2700000" algn="tl">
                    <a:srgbClr val="000000"/>
                  </a:outerShdw>
                </a:effectLst>
              </a:rPr>
              <a:t>The 2D Perp Vector</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Cross Product Preview</a:t>
            </a:r>
          </a:p>
        </p:txBody>
      </p:sp>
      <p:sp>
        <p:nvSpPr>
          <p:cNvPr id="3" name="Content Placeholder 2"/>
          <p:cNvSpPr>
            <a:spLocks noGrp="1"/>
          </p:cNvSpPr>
          <p:nvPr>
            <p:ph idx="1"/>
          </p:nvPr>
        </p:nvSpPr>
        <p:spPr/>
        <p:txBody>
          <a:bodyPr/>
          <a:lstStyle/>
          <a:p>
            <a:r>
              <a:rPr dirty="0"/>
              <a:t>In 3D only</a:t>
            </a:r>
          </a:p>
          <a:p>
            <a:r>
              <a:rPr dirty="0"/>
              <a:t>Area and perpendicular vector</a:t>
            </a:r>
            <a:endParaRPr lang="tr-TR" dirty="0"/>
          </a:p>
          <a:p>
            <a:endParaRPr lang="tr-TR" dirty="0"/>
          </a:p>
          <a:p>
            <a:r>
              <a:rPr lang="tr-TR" dirty="0"/>
              <a:t>2D analog is determinant; </a:t>
            </a:r>
            <a:r>
              <a:rPr lang="tr-TR" dirty="0" err="1"/>
              <a:t>extends</a:t>
            </a:r>
            <a:r>
              <a:rPr lang="tr-TR" dirty="0"/>
              <a:t> </a:t>
            </a:r>
            <a:r>
              <a:rPr lang="tr-TR" dirty="0" err="1"/>
              <a:t>to</a:t>
            </a:r>
            <a:r>
              <a:rPr lang="tr-TR" dirty="0"/>
              <a:t> </a:t>
            </a:r>
            <a:r>
              <a:rPr lang="tr-TR" dirty="0" err="1"/>
              <a:t>normals</a:t>
            </a:r>
            <a:r>
              <a:rPr lang="tr-TR" dirty="0"/>
              <a:t> in 3D.</a:t>
            </a:r>
          </a:p>
          <a:p>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a:extLst>
              <a:ext uri="{FF2B5EF4-FFF2-40B4-BE49-F238E27FC236}">
                <a16:creationId xmlns:a16="http://schemas.microsoft.com/office/drawing/2014/main" id="{91D16009-5B9E-B3AE-D672-2B3AADC4D282}"/>
              </a:ext>
            </a:extLst>
          </p:cNvPr>
          <p:cNvSpPr>
            <a:spLocks noGrp="1" noChangeArrowheads="1"/>
          </p:cNvSpPr>
          <p:nvPr>
            <p:ph type="title"/>
          </p:nvPr>
        </p:nvSpPr>
        <p:spPr/>
        <p:txBody>
          <a:bodyPr/>
          <a:lstStyle/>
          <a:p>
            <a:r>
              <a:rPr lang="en-US" altLang="tr-TR">
                <a:effectLst>
                  <a:outerShdw blurRad="38100" dist="38100" dir="2700000" algn="tl">
                    <a:srgbClr val="000000"/>
                  </a:outerShdw>
                </a:effectLst>
              </a:rPr>
              <a:t>Cross Products</a:t>
            </a:r>
          </a:p>
        </p:txBody>
      </p:sp>
      <p:graphicFrame>
        <p:nvGraphicFramePr>
          <p:cNvPr id="40962" name="Object 2">
            <a:extLst>
              <a:ext uri="{FF2B5EF4-FFF2-40B4-BE49-F238E27FC236}">
                <a16:creationId xmlns:a16="http://schemas.microsoft.com/office/drawing/2014/main" id="{ACE2221A-1C79-4442-8100-7FEC1582932F}"/>
              </a:ext>
            </a:extLst>
          </p:cNvPr>
          <p:cNvGraphicFramePr>
            <a:graphicFrameLocks noGrp="1" noChangeAspect="1"/>
          </p:cNvGraphicFramePr>
          <p:nvPr>
            <p:ph sz="half" idx="2"/>
          </p:nvPr>
        </p:nvGraphicFramePr>
        <p:xfrm>
          <a:off x="2987675" y="3357563"/>
          <a:ext cx="3381375" cy="2228850"/>
        </p:xfrm>
        <a:graphic>
          <a:graphicData uri="http://schemas.openxmlformats.org/presentationml/2006/ole">
            <mc:AlternateContent xmlns:mc="http://schemas.openxmlformats.org/markup-compatibility/2006">
              <mc:Choice xmlns:v="urn:schemas-microsoft-com:vml" Requires="v">
                <p:oleObj name="Bit Eşlem Resmi" r:id="rId2" imgW="4508500" imgH="2971800" progId="Paint.Picture">
                  <p:embed/>
                </p:oleObj>
              </mc:Choice>
              <mc:Fallback>
                <p:oleObj name="Bit Eşlem Resmi" r:id="rId2" imgW="4508500" imgH="2971800" progId="Paint.Picture">
                  <p:embed/>
                  <p:pic>
                    <p:nvPicPr>
                      <p:cNvPr id="40962" name="Object 2">
                        <a:extLst>
                          <a:ext uri="{FF2B5EF4-FFF2-40B4-BE49-F238E27FC236}">
                            <a16:creationId xmlns:a16="http://schemas.microsoft.com/office/drawing/2014/main" id="{ACE2221A-1C79-4442-8100-7FEC15829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3357563"/>
                        <a:ext cx="338137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3" name="Object 3">
            <a:extLst>
              <a:ext uri="{FF2B5EF4-FFF2-40B4-BE49-F238E27FC236}">
                <a16:creationId xmlns:a16="http://schemas.microsoft.com/office/drawing/2014/main" id="{0BC3FC58-E01E-7EAC-C5BC-0276541BC9C4}"/>
              </a:ext>
            </a:extLst>
          </p:cNvPr>
          <p:cNvGraphicFramePr>
            <a:graphicFrameLocks noChangeAspect="1"/>
          </p:cNvGraphicFramePr>
          <p:nvPr/>
        </p:nvGraphicFramePr>
        <p:xfrm>
          <a:off x="900113" y="1196975"/>
          <a:ext cx="7269162" cy="542925"/>
        </p:xfrm>
        <a:graphic>
          <a:graphicData uri="http://schemas.openxmlformats.org/presentationml/2006/ole">
            <mc:AlternateContent xmlns:mc="http://schemas.openxmlformats.org/markup-compatibility/2006">
              <mc:Choice xmlns:v="urn:schemas-microsoft-com:vml" Requires="v">
                <p:oleObj name="Equation" r:id="rId4" imgW="74307700" imgH="5562600" progId="Equation.3">
                  <p:embed/>
                </p:oleObj>
              </mc:Choice>
              <mc:Fallback>
                <p:oleObj name="Equation" r:id="rId4" imgW="74307700" imgH="5562600" progId="Equation.3">
                  <p:embed/>
                  <p:pic>
                    <p:nvPicPr>
                      <p:cNvPr id="40963" name="Object 3">
                        <a:extLst>
                          <a:ext uri="{FF2B5EF4-FFF2-40B4-BE49-F238E27FC236}">
                            <a16:creationId xmlns:a16="http://schemas.microsoft.com/office/drawing/2014/main" id="{0BC3FC58-E01E-7EAC-C5BC-0276541BC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1196975"/>
                        <a:ext cx="7269162"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61" name="Object 4">
            <a:extLst>
              <a:ext uri="{FF2B5EF4-FFF2-40B4-BE49-F238E27FC236}">
                <a16:creationId xmlns:a16="http://schemas.microsoft.com/office/drawing/2014/main" id="{E2D3D0AC-783A-1E33-414B-D851CD5122FE}"/>
              </a:ext>
            </a:extLst>
          </p:cNvPr>
          <p:cNvGraphicFramePr>
            <a:graphicFrameLocks noChangeAspect="1"/>
          </p:cNvGraphicFramePr>
          <p:nvPr/>
        </p:nvGraphicFramePr>
        <p:xfrm>
          <a:off x="2843213" y="1700213"/>
          <a:ext cx="2774950" cy="1657350"/>
        </p:xfrm>
        <a:graphic>
          <a:graphicData uri="http://schemas.openxmlformats.org/presentationml/2006/ole">
            <mc:AlternateContent xmlns:mc="http://schemas.openxmlformats.org/markup-compatibility/2006">
              <mc:Choice xmlns:v="urn:schemas-microsoft-com:vml" Requires="v">
                <p:oleObj name="Equation" r:id="rId6" imgW="28384500" imgH="16967200" progId="Equation.3">
                  <p:embed/>
                </p:oleObj>
              </mc:Choice>
              <mc:Fallback>
                <p:oleObj name="Equation" r:id="rId6" imgW="28384500" imgH="16967200" progId="Equation.3">
                  <p:embed/>
                  <p:pic>
                    <p:nvPicPr>
                      <p:cNvPr id="130061" name="Object 4">
                        <a:extLst>
                          <a:ext uri="{FF2B5EF4-FFF2-40B4-BE49-F238E27FC236}">
                            <a16:creationId xmlns:a16="http://schemas.microsoft.com/office/drawing/2014/main" id="{E2D3D0AC-783A-1E33-414B-D851CD5122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213" y="1700213"/>
                        <a:ext cx="2774950"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0061"/>
                                        </p:tgtEl>
                                        <p:attrNameLst>
                                          <p:attrName>style.visibility</p:attrName>
                                        </p:attrNameLst>
                                      </p:cBhvr>
                                      <p:to>
                                        <p:strVal val="visible"/>
                                      </p:to>
                                    </p:set>
                                    <p:animEffect transition="in" filter="box(in)">
                                      <p:cBhvr>
                                        <p:cTn id="7" dur="500"/>
                                        <p:tgtEl>
                                          <p:spTgt spid="130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a:extLst>
              <a:ext uri="{FF2B5EF4-FFF2-40B4-BE49-F238E27FC236}">
                <a16:creationId xmlns:a16="http://schemas.microsoft.com/office/drawing/2014/main" id="{54404370-FEA8-F972-9497-D3F1FDAB44B1}"/>
              </a:ext>
            </a:extLst>
          </p:cNvPr>
          <p:cNvSpPr>
            <a:spLocks noGrp="1" noChangeArrowheads="1"/>
          </p:cNvSpPr>
          <p:nvPr>
            <p:ph type="title"/>
          </p:nvPr>
        </p:nvSpPr>
        <p:spPr/>
        <p:txBody>
          <a:bodyPr/>
          <a:lstStyle/>
          <a:p>
            <a:r>
              <a:rPr lang="en-US" altLang="tr-TR">
                <a:effectLst>
                  <a:outerShdw blurRad="38100" dist="38100" dir="2700000" algn="tl">
                    <a:srgbClr val="000000"/>
                  </a:outerShdw>
                </a:effectLst>
              </a:rPr>
              <a:t>Normals</a:t>
            </a:r>
          </a:p>
        </p:txBody>
      </p:sp>
      <p:sp>
        <p:nvSpPr>
          <p:cNvPr id="41988" name="Rectangle 4">
            <a:extLst>
              <a:ext uri="{FF2B5EF4-FFF2-40B4-BE49-F238E27FC236}">
                <a16:creationId xmlns:a16="http://schemas.microsoft.com/office/drawing/2014/main" id="{9EB9D861-EA1C-62E2-E075-6983B5374C8A}"/>
              </a:ext>
            </a:extLst>
          </p:cNvPr>
          <p:cNvSpPr>
            <a:spLocks noGrp="1" noChangeArrowheads="1"/>
          </p:cNvSpPr>
          <p:nvPr>
            <p:ph type="body" sz="half" idx="1"/>
          </p:nvPr>
        </p:nvSpPr>
        <p:spPr>
          <a:xfrm>
            <a:off x="685800" y="1524000"/>
            <a:ext cx="8134350" cy="4724400"/>
          </a:xfrm>
        </p:spPr>
        <p:txBody>
          <a:bodyPr/>
          <a:lstStyle/>
          <a:p>
            <a:r>
              <a:rPr lang="en-US" altLang="tr-TR" sz="2000"/>
              <a:t>Every plane has a vector n normal (perpendicular, orthogonal) to it</a:t>
            </a:r>
          </a:p>
          <a:p>
            <a:pPr>
              <a:buFontTx/>
              <a:buNone/>
            </a:pPr>
            <a:r>
              <a:rPr lang="en-US" altLang="tr-TR" sz="2700"/>
              <a:t> </a:t>
            </a:r>
          </a:p>
        </p:txBody>
      </p:sp>
      <p:graphicFrame>
        <p:nvGraphicFramePr>
          <p:cNvPr id="41986" name="Object 2">
            <a:extLst>
              <a:ext uri="{FF2B5EF4-FFF2-40B4-BE49-F238E27FC236}">
                <a16:creationId xmlns:a16="http://schemas.microsoft.com/office/drawing/2014/main" id="{4CB6CC0B-1680-9DD3-BF64-2B9AC774D0E2}"/>
              </a:ext>
            </a:extLst>
          </p:cNvPr>
          <p:cNvGraphicFramePr>
            <a:graphicFrameLocks noGrp="1" noChangeAspect="1"/>
          </p:cNvGraphicFramePr>
          <p:nvPr>
            <p:ph sz="half" idx="2"/>
          </p:nvPr>
        </p:nvGraphicFramePr>
        <p:xfrm>
          <a:off x="3419475" y="2276475"/>
          <a:ext cx="2990850" cy="2295525"/>
        </p:xfrm>
        <a:graphic>
          <a:graphicData uri="http://schemas.openxmlformats.org/presentationml/2006/ole">
            <mc:AlternateContent xmlns:mc="http://schemas.openxmlformats.org/markup-compatibility/2006">
              <mc:Choice xmlns:v="urn:schemas-microsoft-com:vml" Requires="v">
                <p:oleObj name="Bit Eşlem Resmi" r:id="rId2" imgW="3987800" imgH="3060700" progId="Paint.Picture">
                  <p:embed/>
                </p:oleObj>
              </mc:Choice>
              <mc:Fallback>
                <p:oleObj name="Bit Eşlem Resmi" r:id="rId2" imgW="3987800" imgH="3060700" progId="Paint.Picture">
                  <p:embed/>
                  <p:pic>
                    <p:nvPicPr>
                      <p:cNvPr id="41986" name="Object 2">
                        <a:extLst>
                          <a:ext uri="{FF2B5EF4-FFF2-40B4-BE49-F238E27FC236}">
                            <a16:creationId xmlns:a16="http://schemas.microsoft.com/office/drawing/2014/main" id="{4CB6CC0B-1680-9DD3-BF64-2B9AC774D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276475"/>
                        <a:ext cx="299085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9" name="Rectangle 10">
            <a:extLst>
              <a:ext uri="{FF2B5EF4-FFF2-40B4-BE49-F238E27FC236}">
                <a16:creationId xmlns:a16="http://schemas.microsoft.com/office/drawing/2014/main" id="{B6843F9B-C7D6-62E8-B02A-A470439D1258}"/>
              </a:ext>
            </a:extLst>
          </p:cNvPr>
          <p:cNvSpPr>
            <a:spLocks noChangeArrowheads="1"/>
          </p:cNvSpPr>
          <p:nvPr/>
        </p:nvSpPr>
        <p:spPr bwMode="auto">
          <a:xfrm>
            <a:off x="468313" y="4797425"/>
            <a:ext cx="585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b="1"/>
              <a:t>n</a:t>
            </a:r>
            <a:r>
              <a:rPr lang="en-US" altLang="tr-TR"/>
              <a:t> = </a:t>
            </a:r>
            <a:r>
              <a:rPr lang="en-US" altLang="tr-TR" b="1"/>
              <a:t>a</a:t>
            </a:r>
            <a:r>
              <a:rPr lang="en-US" altLang="tr-TR"/>
              <a:t>  </a:t>
            </a:r>
            <a:r>
              <a:rPr lang="en-US" altLang="tr-TR">
                <a:sym typeface="Symbol" pitchFamily="2" charset="2"/>
              </a:rPr>
              <a:t></a:t>
            </a:r>
            <a:r>
              <a:rPr lang="en-US" altLang="tr-TR"/>
              <a:t> </a:t>
            </a:r>
            <a:r>
              <a:rPr lang="en-US" altLang="tr-TR" b="1"/>
              <a:t>b</a:t>
            </a:r>
            <a:r>
              <a:rPr lang="en-US" altLang="tr-TR"/>
              <a:t> is normal to every line in the plane. </a:t>
            </a:r>
            <a:endParaRPr lang="tr-TR" altLang="tr-T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Recap Vectors</a:t>
            </a:r>
          </a:p>
        </p:txBody>
      </p:sp>
      <p:sp>
        <p:nvSpPr>
          <p:cNvPr id="3" name="Content Placeholder 2"/>
          <p:cNvSpPr>
            <a:spLocks noGrp="1"/>
          </p:cNvSpPr>
          <p:nvPr>
            <p:ph idx="1"/>
          </p:nvPr>
        </p:nvSpPr>
        <p:spPr/>
        <p:txBody>
          <a:bodyPr/>
          <a:lstStyle/>
          <a:p>
            <a:r>
              <a:rPr dirty="0"/>
              <a:t>Operations, length, projection</a:t>
            </a:r>
            <a:endParaRPr lang="tr-TR" dirty="0"/>
          </a:p>
          <a:p>
            <a:endParaRPr lang="tr-TR" dirty="0"/>
          </a:p>
          <a:p>
            <a:r>
              <a:rPr lang="tr-TR" dirty="0" err="1"/>
              <a:t>Key</a:t>
            </a:r>
            <a:r>
              <a:rPr lang="tr-TR" dirty="0"/>
              <a:t> </a:t>
            </a:r>
            <a:r>
              <a:rPr lang="tr-TR" dirty="0" err="1"/>
              <a:t>takeaway</a:t>
            </a:r>
            <a:r>
              <a:rPr lang="tr-TR" dirty="0"/>
              <a:t>: </a:t>
            </a:r>
            <a:r>
              <a:rPr lang="tr-TR" dirty="0" err="1"/>
              <a:t>Vectors</a:t>
            </a:r>
            <a:r>
              <a:rPr lang="tr-TR" dirty="0"/>
              <a:t> model </a:t>
            </a:r>
            <a:r>
              <a:rPr lang="tr-TR" dirty="0" err="1"/>
              <a:t>directions</a:t>
            </a:r>
            <a:r>
              <a:rPr lang="tr-TR" dirty="0"/>
              <a:t> in </a:t>
            </a:r>
            <a:r>
              <a:rPr lang="tr-TR" dirty="0" err="1"/>
              <a:t>graphics</a:t>
            </a:r>
            <a:r>
              <a:rPr lang="tr-TR" dirty="0"/>
              <a:t> </a:t>
            </a:r>
            <a:r>
              <a:rPr lang="tr-TR" dirty="0" err="1"/>
              <a:t>scenes</a:t>
            </a:r>
            <a:r>
              <a:rPr lang="tr-TR" dirty="0"/>
              <a:t>.</a:t>
            </a:r>
          </a:p>
          <a:p>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26415D-BAEB-2551-2999-515488A27019}"/>
              </a:ext>
            </a:extLst>
          </p:cNvPr>
          <p:cNvSpPr>
            <a:spLocks noGrp="1"/>
          </p:cNvSpPr>
          <p:nvPr>
            <p:ph type="title"/>
          </p:nvPr>
        </p:nvSpPr>
        <p:spPr/>
        <p:txBody>
          <a:bodyPr/>
          <a:lstStyle/>
          <a:p>
            <a:endParaRPr lang="en-US"/>
          </a:p>
        </p:txBody>
      </p:sp>
      <p:sp>
        <p:nvSpPr>
          <p:cNvPr id="3" name="Metin Yer Tutucusu 2">
            <a:extLst>
              <a:ext uri="{FF2B5EF4-FFF2-40B4-BE49-F238E27FC236}">
                <a16:creationId xmlns:a16="http://schemas.microsoft.com/office/drawing/2014/main" id="{3A485B7B-ED29-B347-17B6-A6104F484AC5}"/>
              </a:ext>
            </a:extLst>
          </p:cNvPr>
          <p:cNvSpPr>
            <a:spLocks noGrp="1"/>
          </p:cNvSpPr>
          <p:nvPr>
            <p:ph type="body" sz="half" idx="1"/>
          </p:nvPr>
        </p:nvSpPr>
        <p:spPr/>
        <p:txBody>
          <a:bodyPr/>
          <a:lstStyle/>
          <a:p>
            <a:endParaRPr lang="en-US"/>
          </a:p>
        </p:txBody>
      </p:sp>
      <p:pic>
        <p:nvPicPr>
          <p:cNvPr id="7" name="İçerik Yer Tutucusu 6">
            <a:extLst>
              <a:ext uri="{FF2B5EF4-FFF2-40B4-BE49-F238E27FC236}">
                <a16:creationId xmlns:a16="http://schemas.microsoft.com/office/drawing/2014/main" id="{C7F228C7-AA31-17B0-951A-7AEDFEE76F35}"/>
              </a:ext>
            </a:extLst>
          </p:cNvPr>
          <p:cNvPicPr>
            <a:picLocks noGrp="1" noChangeAspect="1"/>
          </p:cNvPicPr>
          <p:nvPr>
            <p:ph sz="half" idx="2"/>
          </p:nvPr>
        </p:nvPicPr>
        <p:blipFill>
          <a:blip r:embed="rId2"/>
          <a:stretch>
            <a:fillRect/>
          </a:stretch>
        </p:blipFill>
        <p:spPr>
          <a:xfrm>
            <a:off x="-27897" y="0"/>
            <a:ext cx="9276523" cy="6957392"/>
          </a:xfrm>
        </p:spPr>
      </p:pic>
    </p:spTree>
    <p:extLst>
      <p:ext uri="{BB962C8B-B14F-4D97-AF65-F5344CB8AC3E}">
        <p14:creationId xmlns:p14="http://schemas.microsoft.com/office/powerpoint/2010/main" val="3455184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Next: Matrices</a:t>
            </a:r>
          </a:p>
        </p:txBody>
      </p:sp>
      <p:sp>
        <p:nvSpPr>
          <p:cNvPr id="3" name="Content Placeholder 2"/>
          <p:cNvSpPr>
            <a:spLocks noGrp="1"/>
          </p:cNvSpPr>
          <p:nvPr>
            <p:ph idx="1"/>
          </p:nvPr>
        </p:nvSpPr>
        <p:spPr/>
        <p:txBody>
          <a:bodyPr/>
          <a:lstStyle/>
          <a:p>
            <a:r>
              <a:rPr dirty="0"/>
              <a:t>Introduce linear transformations</a:t>
            </a:r>
            <a:endParaRPr lang="tr-TR" dirty="0"/>
          </a:p>
          <a:p>
            <a:endParaRPr lang="tr-TR" dirty="0"/>
          </a:p>
          <a:p>
            <a:r>
              <a:rPr lang="tr-TR" dirty="0" err="1"/>
              <a:t>Matrices</a:t>
            </a:r>
            <a:r>
              <a:rPr lang="tr-TR" dirty="0"/>
              <a:t> </a:t>
            </a:r>
            <a:r>
              <a:rPr lang="tr-TR" dirty="0" err="1"/>
              <a:t>apply</a:t>
            </a:r>
            <a:r>
              <a:rPr lang="tr-TR" dirty="0"/>
              <a:t> </a:t>
            </a:r>
            <a:r>
              <a:rPr lang="tr-TR" dirty="0" err="1"/>
              <a:t>operations</a:t>
            </a:r>
            <a:r>
              <a:rPr lang="tr-TR" dirty="0"/>
              <a:t> </a:t>
            </a:r>
            <a:r>
              <a:rPr lang="tr-TR" dirty="0" err="1"/>
              <a:t>to</a:t>
            </a:r>
            <a:r>
              <a:rPr lang="tr-TR" dirty="0"/>
              <a:t> </a:t>
            </a:r>
            <a:r>
              <a:rPr lang="tr-TR" dirty="0" err="1"/>
              <a:t>entire</a:t>
            </a:r>
            <a:r>
              <a:rPr lang="tr-TR" dirty="0"/>
              <a:t> </a:t>
            </a:r>
            <a:r>
              <a:rPr lang="tr-TR" dirty="0" err="1"/>
              <a:t>sets</a:t>
            </a:r>
            <a:r>
              <a:rPr lang="tr-TR" dirty="0"/>
              <a:t> of </a:t>
            </a:r>
            <a:r>
              <a:rPr lang="tr-TR" dirty="0" err="1"/>
              <a:t>vectors</a:t>
            </a:r>
            <a:r>
              <a:rPr lang="tr-TR" dirty="0"/>
              <a:t> </a:t>
            </a:r>
            <a:r>
              <a:rPr lang="tr-TR" dirty="0" err="1"/>
              <a:t>efficiently</a:t>
            </a:r>
            <a:r>
              <a:rPr lang="tr-TR" dirty="0"/>
              <a:t>.</a:t>
            </a:r>
          </a:p>
          <a:p>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F8374D7-C82D-21F9-A5C1-B4434D31D581}"/>
              </a:ext>
            </a:extLst>
          </p:cNvPr>
          <p:cNvSpPr>
            <a:spLocks noGrp="1" noChangeArrowheads="1"/>
          </p:cNvSpPr>
          <p:nvPr>
            <p:ph type="title"/>
          </p:nvPr>
        </p:nvSpPr>
        <p:spPr/>
        <p:txBody>
          <a:bodyPr/>
          <a:lstStyle/>
          <a:p>
            <a:r>
              <a:rPr lang="tr-TR" altLang="tr-TR"/>
              <a:t>Matrix Revisited</a:t>
            </a:r>
            <a:endParaRPr lang="en-US" altLang="tr-TR"/>
          </a:p>
        </p:txBody>
      </p:sp>
      <p:sp>
        <p:nvSpPr>
          <p:cNvPr id="43011" name="Rectangle 3">
            <a:extLst>
              <a:ext uri="{FF2B5EF4-FFF2-40B4-BE49-F238E27FC236}">
                <a16:creationId xmlns:a16="http://schemas.microsoft.com/office/drawing/2014/main" id="{35287BBF-E905-24E9-9A30-03A1A16F841D}"/>
              </a:ext>
            </a:extLst>
          </p:cNvPr>
          <p:cNvSpPr>
            <a:spLocks noGrp="1" noChangeArrowheads="1"/>
          </p:cNvSpPr>
          <p:nvPr>
            <p:ph type="body" idx="1"/>
          </p:nvPr>
        </p:nvSpPr>
        <p:spPr/>
        <p:txBody>
          <a:bodyPr/>
          <a:lstStyle/>
          <a:p>
            <a:pPr>
              <a:lnSpc>
                <a:spcPct val="90000"/>
              </a:lnSpc>
            </a:pPr>
            <a:r>
              <a:rPr lang="en-US" altLang="tr-TR" sz="2100"/>
              <a:t>Rectangular array of real numbers </a:t>
            </a:r>
          </a:p>
          <a:p>
            <a:pPr>
              <a:lnSpc>
                <a:spcPct val="90000"/>
              </a:lnSpc>
            </a:pPr>
            <a:r>
              <a:rPr lang="en-US" altLang="tr-TR" sz="2100"/>
              <a:t>m rows by n columns </a:t>
            </a:r>
          </a:p>
          <a:p>
            <a:pPr>
              <a:lnSpc>
                <a:spcPct val="90000"/>
              </a:lnSpc>
            </a:pPr>
            <a:r>
              <a:rPr lang="en-US" altLang="tr-TR" sz="2100"/>
              <a:t>Named using capital letters </a:t>
            </a:r>
          </a:p>
          <a:p>
            <a:pPr>
              <a:lnSpc>
                <a:spcPct val="90000"/>
              </a:lnSpc>
            </a:pPr>
            <a:r>
              <a:rPr lang="en-US" altLang="tr-TR" sz="2100"/>
              <a:t>First subscript is row, second subscript is column</a:t>
            </a:r>
            <a:r>
              <a:rPr lang="en-US" altLang="tr-TR"/>
              <a:t> </a:t>
            </a:r>
            <a:endParaRPr lang="tr-TR" altLang="tr-TR"/>
          </a:p>
          <a:p>
            <a:pPr>
              <a:lnSpc>
                <a:spcPct val="90000"/>
              </a:lnSpc>
            </a:pPr>
            <a:r>
              <a:rPr lang="tr-TR" altLang="tr-TR" sz="2100"/>
              <a:t>Terminilogy</a:t>
            </a:r>
          </a:p>
          <a:p>
            <a:pPr lvl="1">
              <a:lnSpc>
                <a:spcPct val="90000"/>
              </a:lnSpc>
            </a:pPr>
            <a:r>
              <a:rPr lang="en-US" altLang="tr-TR" sz="1800">
                <a:ea typeface="ＭＳ Ｐゴシック" panose="020B0600070205080204" pitchFamily="34" charset="-128"/>
              </a:rPr>
              <a:t>A matrix with m rows and n columns is called a matrix of order m x n. </a:t>
            </a:r>
          </a:p>
          <a:p>
            <a:pPr lvl="1">
              <a:lnSpc>
                <a:spcPct val="90000"/>
              </a:lnSpc>
            </a:pPr>
            <a:r>
              <a:rPr lang="en-US" altLang="tr-TR" sz="1800">
                <a:ea typeface="ＭＳ Ｐゴシック" panose="020B0600070205080204" pitchFamily="34" charset="-128"/>
              </a:rPr>
              <a:t>A square matrix is a matrix with an equal number of rows and columns. Since the number of rows and columns are the same, it is said to have order n. </a:t>
            </a:r>
          </a:p>
          <a:p>
            <a:pPr lvl="1">
              <a:lnSpc>
                <a:spcPct val="90000"/>
              </a:lnSpc>
            </a:pPr>
            <a:r>
              <a:rPr lang="en-US" altLang="tr-TR" sz="1800">
                <a:ea typeface="ＭＳ Ｐゴシック" panose="020B0600070205080204" pitchFamily="34" charset="-128"/>
              </a:rPr>
              <a:t>The main diagonal of a square matrix are the elements from the upper left to the lower right of the matrix. </a:t>
            </a:r>
          </a:p>
          <a:p>
            <a:pPr lvl="1">
              <a:lnSpc>
                <a:spcPct val="90000"/>
              </a:lnSpc>
            </a:pPr>
            <a:r>
              <a:rPr lang="en-US" altLang="tr-TR" sz="1800">
                <a:ea typeface="ＭＳ Ｐゴシック" panose="020B0600070205080204" pitchFamily="34" charset="-128"/>
              </a:rPr>
              <a:t>A row matrix is a matrix that has only one row. </a:t>
            </a:r>
          </a:p>
          <a:p>
            <a:pPr lvl="1">
              <a:lnSpc>
                <a:spcPct val="90000"/>
              </a:lnSpc>
            </a:pPr>
            <a:r>
              <a:rPr lang="en-US" altLang="tr-TR" sz="1800">
                <a:ea typeface="ＭＳ Ｐゴシック" panose="020B0600070205080204" pitchFamily="34" charset="-128"/>
              </a:rPr>
              <a:t>A column matrix is a matrix that has only one column. </a:t>
            </a:r>
          </a:p>
          <a:p>
            <a:pPr lvl="1">
              <a:lnSpc>
                <a:spcPct val="90000"/>
              </a:lnSpc>
            </a:pPr>
            <a:r>
              <a:rPr lang="en-US" altLang="tr-TR" sz="1800">
                <a:ea typeface="ＭＳ Ｐゴシック" panose="020B0600070205080204" pitchFamily="34" charset="-128"/>
              </a:rPr>
              <a:t>A matrix with only one row or one column is called a vector. </a:t>
            </a:r>
          </a:p>
          <a:p>
            <a:pPr>
              <a:lnSpc>
                <a:spcPct val="90000"/>
              </a:lnSpc>
            </a:pPr>
            <a:endParaRPr lang="en-US" altLang="tr-TR" sz="2100"/>
          </a:p>
        </p:txBody>
      </p:sp>
      <p:pic>
        <p:nvPicPr>
          <p:cNvPr id="43012" name="Picture 4" descr="C:\Documents and Settings\balcisoy\Desktop\matrix0.gif">
            <a:extLst>
              <a:ext uri="{FF2B5EF4-FFF2-40B4-BE49-F238E27FC236}">
                <a16:creationId xmlns:a16="http://schemas.microsoft.com/office/drawing/2014/main" id="{BC445346-83DD-065C-215E-1BC478E77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143000"/>
            <a:ext cx="29495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çerik Yer Tutucusu 8">
            <a:extLst>
              <a:ext uri="{FF2B5EF4-FFF2-40B4-BE49-F238E27FC236}">
                <a16:creationId xmlns:a16="http://schemas.microsoft.com/office/drawing/2014/main" id="{D326752A-6D53-F399-E209-A74CAF69510D}"/>
              </a:ext>
            </a:extLst>
          </p:cNvPr>
          <p:cNvPicPr>
            <a:picLocks noGrp="1" noChangeAspect="1"/>
          </p:cNvPicPr>
          <p:nvPr>
            <p:ph idx="1"/>
          </p:nvPr>
        </p:nvPicPr>
        <p:blipFill>
          <a:blip r:embed="rId3"/>
          <a:stretch>
            <a:fillRect/>
          </a:stretch>
        </p:blipFill>
        <p:spPr>
          <a:xfrm>
            <a:off x="-26107" y="359764"/>
            <a:ext cx="9196213" cy="613847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Matrix Definition</a:t>
            </a:r>
          </a:p>
        </p:txBody>
      </p:sp>
      <p:sp>
        <p:nvSpPr>
          <p:cNvPr id="3" name="Content Placeholder 2"/>
          <p:cNvSpPr>
            <a:spLocks noGrp="1"/>
          </p:cNvSpPr>
          <p:nvPr>
            <p:ph idx="1"/>
          </p:nvPr>
        </p:nvSpPr>
        <p:spPr/>
        <p:txBody>
          <a:bodyPr/>
          <a:lstStyle/>
          <a:p>
            <a:r>
              <a:rPr dirty="0"/>
              <a:t>Array of numbers</a:t>
            </a:r>
          </a:p>
          <a:p>
            <a:r>
              <a:rPr dirty="0"/>
              <a:t>Linear transformations</a:t>
            </a:r>
            <a:endParaRPr lang="tr-TR" dirty="0"/>
          </a:p>
          <a:p>
            <a:endParaRPr lang="tr-TR" dirty="0"/>
          </a:p>
          <a:p>
            <a:r>
              <a:rPr lang="tr-TR" dirty="0" err="1"/>
              <a:t>Rows</a:t>
            </a:r>
            <a:r>
              <a:rPr lang="tr-TR" dirty="0"/>
              <a:t>/</a:t>
            </a:r>
            <a:r>
              <a:rPr lang="tr-TR" dirty="0" err="1"/>
              <a:t>columns</a:t>
            </a:r>
            <a:r>
              <a:rPr lang="tr-TR" dirty="0"/>
              <a:t> </a:t>
            </a:r>
            <a:r>
              <a:rPr lang="tr-TR" dirty="0" err="1"/>
              <a:t>represent</a:t>
            </a:r>
            <a:r>
              <a:rPr lang="tr-TR" dirty="0"/>
              <a:t> </a:t>
            </a:r>
            <a:r>
              <a:rPr lang="tr-TR" dirty="0" err="1"/>
              <a:t>coords</a:t>
            </a:r>
            <a:r>
              <a:rPr lang="tr-TR" dirty="0"/>
              <a:t>; </a:t>
            </a:r>
            <a:r>
              <a:rPr lang="tr-TR" dirty="0" err="1"/>
              <a:t>multiply</a:t>
            </a:r>
            <a:r>
              <a:rPr lang="tr-TR" dirty="0"/>
              <a:t> </a:t>
            </a:r>
            <a:r>
              <a:rPr lang="tr-TR" dirty="0" err="1"/>
              <a:t>to</a:t>
            </a:r>
            <a:r>
              <a:rPr lang="tr-TR" dirty="0"/>
              <a:t> </a:t>
            </a:r>
            <a:r>
              <a:rPr lang="tr-TR" dirty="0" err="1"/>
              <a:t>transform</a:t>
            </a:r>
            <a:r>
              <a:rPr lang="tr-TR" dirty="0"/>
              <a:t>.</a:t>
            </a:r>
          </a:p>
          <a:p>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76D720C-4CEB-DC5D-6EB5-C5C97148CD0A}"/>
              </a:ext>
            </a:extLst>
          </p:cNvPr>
          <p:cNvSpPr>
            <a:spLocks noGrp="1" noChangeArrowheads="1"/>
          </p:cNvSpPr>
          <p:nvPr>
            <p:ph type="title"/>
          </p:nvPr>
        </p:nvSpPr>
        <p:spPr/>
        <p:txBody>
          <a:bodyPr/>
          <a:lstStyle/>
          <a:p>
            <a:r>
              <a:rPr lang="tr-TR" altLang="tr-TR"/>
              <a:t>Matrix Revisited</a:t>
            </a:r>
            <a:endParaRPr lang="en-US" altLang="tr-TR"/>
          </a:p>
        </p:txBody>
      </p:sp>
      <p:sp>
        <p:nvSpPr>
          <p:cNvPr id="44035" name="Rectangle 3">
            <a:extLst>
              <a:ext uri="{FF2B5EF4-FFF2-40B4-BE49-F238E27FC236}">
                <a16:creationId xmlns:a16="http://schemas.microsoft.com/office/drawing/2014/main" id="{ED009E87-C3F5-0E81-925B-4C2585201780}"/>
              </a:ext>
            </a:extLst>
          </p:cNvPr>
          <p:cNvSpPr>
            <a:spLocks noGrp="1" noChangeArrowheads="1"/>
          </p:cNvSpPr>
          <p:nvPr>
            <p:ph type="body" idx="1"/>
          </p:nvPr>
        </p:nvSpPr>
        <p:spPr/>
        <p:txBody>
          <a:bodyPr/>
          <a:lstStyle/>
          <a:p>
            <a:r>
              <a:rPr lang="en-US" altLang="tr-TR"/>
              <a:t>The system of linear equations ...</a:t>
            </a:r>
          </a:p>
          <a:p>
            <a:pPr lvl="1">
              <a:buFontTx/>
              <a:buNone/>
            </a:pPr>
            <a:r>
              <a:rPr lang="en-US" altLang="tr-TR">
                <a:latin typeface="Arial Unicode MS" panose="020B0604020202020204" pitchFamily="34" charset="-128"/>
                <a:ea typeface="ＭＳ Ｐゴシック" panose="020B0600070205080204" pitchFamily="34" charset="-128"/>
              </a:rPr>
              <a:t>x + y - z = 1 3</a:t>
            </a:r>
            <a:endParaRPr lang="tr-TR" altLang="tr-TR">
              <a:latin typeface="Arial Unicode MS" panose="020B0604020202020204" pitchFamily="34" charset="-128"/>
              <a:ea typeface="ＭＳ Ｐゴシック" panose="020B0600070205080204" pitchFamily="34" charset="-128"/>
            </a:endParaRPr>
          </a:p>
          <a:p>
            <a:pPr lvl="1">
              <a:buFontTx/>
              <a:buNone/>
            </a:pPr>
            <a:r>
              <a:rPr lang="en-US" altLang="tr-TR">
                <a:latin typeface="Arial Unicode MS" panose="020B0604020202020204" pitchFamily="34" charset="-128"/>
                <a:ea typeface="ＭＳ Ｐゴシック" panose="020B0600070205080204" pitchFamily="34" charset="-128"/>
              </a:rPr>
              <a:t>x - 2y + z = 3 </a:t>
            </a:r>
            <a:endParaRPr lang="tr-TR" altLang="tr-TR">
              <a:latin typeface="Arial Unicode MS" panose="020B0604020202020204" pitchFamily="34" charset="-128"/>
              <a:ea typeface="ＭＳ Ｐゴシック" panose="020B0600070205080204" pitchFamily="34" charset="-128"/>
            </a:endParaRPr>
          </a:p>
          <a:p>
            <a:pPr lvl="1">
              <a:buFontTx/>
              <a:buNone/>
            </a:pPr>
            <a:r>
              <a:rPr lang="en-US" altLang="tr-TR">
                <a:latin typeface="Arial Unicode MS" panose="020B0604020202020204" pitchFamily="34" charset="-128"/>
                <a:ea typeface="ＭＳ Ｐゴシック" panose="020B0600070205080204" pitchFamily="34" charset="-128"/>
              </a:rPr>
              <a:t>4x + y - 2z = 9</a:t>
            </a:r>
            <a:r>
              <a:rPr lang="en-US" altLang="tr-TR">
                <a:ea typeface="ＭＳ Ｐゴシック" panose="020B0600070205080204" pitchFamily="34" charset="-128"/>
              </a:rPr>
              <a:t> </a:t>
            </a:r>
            <a:endParaRPr lang="tr-TR" altLang="tr-TR">
              <a:ea typeface="ＭＳ Ｐゴシック" panose="020B0600070205080204" pitchFamily="34" charset="-128"/>
            </a:endParaRPr>
          </a:p>
          <a:p>
            <a:r>
              <a:rPr lang="en-US" altLang="tr-TR"/>
              <a:t>becomes the augmented matrix ... </a:t>
            </a:r>
          </a:p>
          <a:p>
            <a:endParaRPr lang="en-US" altLang="tr-T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Matrix Addition</a:t>
            </a:r>
          </a:p>
        </p:txBody>
      </p:sp>
      <p:sp>
        <p:nvSpPr>
          <p:cNvPr id="3" name="Content Placeholder 2"/>
          <p:cNvSpPr>
            <a:spLocks noGrp="1"/>
          </p:cNvSpPr>
          <p:nvPr>
            <p:ph idx="1"/>
          </p:nvPr>
        </p:nvSpPr>
        <p:spPr>
          <a:xfrm>
            <a:off x="457200" y="1600200"/>
            <a:ext cx="4808483" cy="4525963"/>
          </a:xfrm>
        </p:spPr>
        <p:txBody>
          <a:bodyPr/>
          <a:lstStyle/>
          <a:p>
            <a:r>
              <a:rPr dirty="0"/>
              <a:t>Element-wise addition</a:t>
            </a:r>
            <a:endParaRPr lang="tr-TR" dirty="0"/>
          </a:p>
          <a:p>
            <a:endParaRPr lang="tr-TR" dirty="0"/>
          </a:p>
          <a:p>
            <a:r>
              <a:rPr lang="tr-TR" dirty="0" err="1"/>
              <a:t>Like</a:t>
            </a:r>
            <a:r>
              <a:rPr lang="tr-TR" dirty="0"/>
              <a:t> </a:t>
            </a:r>
            <a:r>
              <a:rPr lang="tr-TR" dirty="0" err="1"/>
              <a:t>vector</a:t>
            </a:r>
            <a:r>
              <a:rPr lang="tr-TR" dirty="0"/>
              <a:t> </a:t>
            </a:r>
            <a:r>
              <a:rPr lang="tr-TR" dirty="0" err="1"/>
              <a:t>addition</a:t>
            </a:r>
            <a:r>
              <a:rPr lang="tr-TR" dirty="0"/>
              <a:t> but </a:t>
            </a:r>
            <a:r>
              <a:rPr lang="tr-TR" dirty="0" err="1"/>
              <a:t>for</a:t>
            </a:r>
            <a:r>
              <a:rPr lang="tr-TR" dirty="0"/>
              <a:t> </a:t>
            </a:r>
            <a:r>
              <a:rPr lang="tr-TR" dirty="0" err="1"/>
              <a:t>grids</a:t>
            </a:r>
            <a:r>
              <a:rPr lang="tr-TR" dirty="0"/>
              <a:t>; </a:t>
            </a:r>
            <a:r>
              <a:rPr lang="tr-TR" dirty="0" err="1"/>
              <a:t>rarely</a:t>
            </a:r>
            <a:r>
              <a:rPr lang="tr-TR" dirty="0"/>
              <a:t> </a:t>
            </a:r>
            <a:r>
              <a:rPr lang="tr-TR" dirty="0" err="1"/>
              <a:t>used</a:t>
            </a:r>
            <a:r>
              <a:rPr lang="tr-TR" dirty="0"/>
              <a:t> </a:t>
            </a:r>
            <a:r>
              <a:rPr lang="tr-TR" dirty="0" err="1"/>
              <a:t>alone</a:t>
            </a:r>
            <a:r>
              <a:rPr lang="tr-TR" dirty="0"/>
              <a:t> in CG.</a:t>
            </a:r>
          </a:p>
          <a:p>
            <a:endParaRPr dirty="0"/>
          </a:p>
        </p:txBody>
      </p:sp>
      <p:pic>
        <p:nvPicPr>
          <p:cNvPr id="5" name="Resim 4">
            <a:extLst>
              <a:ext uri="{FF2B5EF4-FFF2-40B4-BE49-F238E27FC236}">
                <a16:creationId xmlns:a16="http://schemas.microsoft.com/office/drawing/2014/main" id="{75E7DEE9-6370-8E13-8C22-DBE308DB7507}"/>
              </a:ext>
            </a:extLst>
          </p:cNvPr>
          <p:cNvPicPr>
            <a:picLocks noChangeAspect="1"/>
          </p:cNvPicPr>
          <p:nvPr/>
        </p:nvPicPr>
        <p:blipFill>
          <a:blip r:embed="rId3"/>
          <a:stretch>
            <a:fillRect/>
          </a:stretch>
        </p:blipFill>
        <p:spPr>
          <a:xfrm>
            <a:off x="5461000" y="1766941"/>
            <a:ext cx="3375572" cy="253167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Matrix Multiplication</a:t>
            </a:r>
          </a:p>
        </p:txBody>
      </p:sp>
      <p:sp>
        <p:nvSpPr>
          <p:cNvPr id="3" name="Content Placeholder 2"/>
          <p:cNvSpPr>
            <a:spLocks noGrp="1"/>
          </p:cNvSpPr>
          <p:nvPr>
            <p:ph idx="1"/>
          </p:nvPr>
        </p:nvSpPr>
        <p:spPr/>
        <p:txBody>
          <a:bodyPr/>
          <a:lstStyle/>
          <a:p>
            <a:r>
              <a:rPr dirty="0" err="1"/>
              <a:t>Row·Column</a:t>
            </a:r>
            <a:r>
              <a:rPr dirty="0"/>
              <a:t> rule</a:t>
            </a:r>
            <a:endParaRPr lang="tr-TR" dirty="0"/>
          </a:p>
          <a:p>
            <a:endParaRPr lang="tr-TR" dirty="0"/>
          </a:p>
          <a:p>
            <a:r>
              <a:rPr lang="tr-TR" dirty="0" err="1"/>
              <a:t>Non-commutative</a:t>
            </a:r>
            <a:r>
              <a:rPr lang="tr-TR" dirty="0"/>
              <a:t>; </a:t>
            </a:r>
            <a:r>
              <a:rPr lang="tr-TR" dirty="0" err="1"/>
              <a:t>order</a:t>
            </a:r>
            <a:r>
              <a:rPr lang="tr-TR" dirty="0"/>
              <a:t> </a:t>
            </a:r>
            <a:r>
              <a:rPr lang="tr-TR" dirty="0" err="1"/>
              <a:t>matters</a:t>
            </a:r>
            <a:r>
              <a:rPr lang="tr-TR" dirty="0"/>
              <a:t> in </a:t>
            </a:r>
            <a:r>
              <a:rPr lang="tr-TR" dirty="0" err="1"/>
              <a:t>transformations</a:t>
            </a:r>
            <a:r>
              <a:rPr lang="tr-TR" dirty="0"/>
              <a:t>.</a:t>
            </a:r>
          </a:p>
          <a:p>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45331AB-2B13-B7F5-7C67-4DC195D5555F}"/>
              </a:ext>
            </a:extLst>
          </p:cNvPr>
          <p:cNvSpPr>
            <a:spLocks noGrp="1" noChangeArrowheads="1"/>
          </p:cNvSpPr>
          <p:nvPr>
            <p:ph type="title"/>
          </p:nvPr>
        </p:nvSpPr>
        <p:spPr/>
        <p:txBody>
          <a:bodyPr/>
          <a:lstStyle/>
          <a:p>
            <a:r>
              <a:rPr lang="tr-TR" altLang="tr-TR"/>
              <a:t>Matrix Revisited</a:t>
            </a:r>
            <a:endParaRPr lang="en-US" altLang="tr-TR"/>
          </a:p>
        </p:txBody>
      </p:sp>
      <p:sp>
        <p:nvSpPr>
          <p:cNvPr id="45059" name="Rectangle 3">
            <a:extLst>
              <a:ext uri="{FF2B5EF4-FFF2-40B4-BE49-F238E27FC236}">
                <a16:creationId xmlns:a16="http://schemas.microsoft.com/office/drawing/2014/main" id="{5DAAD75C-FC9B-7261-485D-8FFA82DA4BAC}"/>
              </a:ext>
            </a:extLst>
          </p:cNvPr>
          <p:cNvSpPr>
            <a:spLocks noGrp="1" noChangeArrowheads="1"/>
          </p:cNvSpPr>
          <p:nvPr>
            <p:ph type="body" idx="1"/>
          </p:nvPr>
        </p:nvSpPr>
        <p:spPr/>
        <p:txBody>
          <a:bodyPr/>
          <a:lstStyle/>
          <a:p>
            <a:pPr>
              <a:lnSpc>
                <a:spcPct val="90000"/>
              </a:lnSpc>
            </a:pPr>
            <a:r>
              <a:rPr lang="en-US" altLang="tr-TR" sz="2700"/>
              <a:t>A</a:t>
            </a:r>
            <a:r>
              <a:rPr lang="en-US" altLang="tr-TR" sz="2700" baseline="-30000"/>
              <a:t>m×n</a:t>
            </a:r>
            <a:r>
              <a:rPr lang="en-US" altLang="tr-TR" sz="2700"/>
              <a:t> × B</a:t>
            </a:r>
            <a:r>
              <a:rPr lang="en-US" altLang="tr-TR" sz="2700" baseline="-30000"/>
              <a:t>n×p</a:t>
            </a:r>
            <a:r>
              <a:rPr lang="en-US" altLang="tr-TR" sz="2700"/>
              <a:t> = C</a:t>
            </a:r>
            <a:r>
              <a:rPr lang="en-US" altLang="tr-TR" sz="2700" baseline="-30000"/>
              <a:t>m×p</a:t>
            </a:r>
            <a:endParaRPr lang="en-US" altLang="tr-TR" sz="2700"/>
          </a:p>
          <a:p>
            <a:pPr>
              <a:lnSpc>
                <a:spcPct val="90000"/>
              </a:lnSpc>
            </a:pPr>
            <a:endParaRPr lang="tr-TR" altLang="tr-TR" sz="1700"/>
          </a:p>
          <a:p>
            <a:pPr>
              <a:lnSpc>
                <a:spcPct val="90000"/>
              </a:lnSpc>
            </a:pPr>
            <a:r>
              <a:rPr lang="en-US" altLang="tr-TR" sz="1700"/>
              <a:t>The number of columns in the first matrix must be equal to the number of rows in the second matrix. That is, the inner dimensions must be the same. </a:t>
            </a:r>
          </a:p>
          <a:p>
            <a:pPr>
              <a:lnSpc>
                <a:spcPct val="90000"/>
              </a:lnSpc>
            </a:pPr>
            <a:r>
              <a:rPr lang="en-US" altLang="tr-TR" sz="1700"/>
              <a:t>The order of the product is the number of rows in the first matrix by the number of columns in the second matrix. That is, the dimensions of the product are the outer dimensions. </a:t>
            </a:r>
          </a:p>
          <a:p>
            <a:pPr>
              <a:lnSpc>
                <a:spcPct val="90000"/>
              </a:lnSpc>
            </a:pPr>
            <a:r>
              <a:rPr lang="en-US" altLang="tr-TR" sz="1700"/>
              <a:t>Since the number of columns in the first matrix is equal to the number of rows in the second matrix, you can pair up entries. </a:t>
            </a:r>
          </a:p>
          <a:p>
            <a:pPr>
              <a:lnSpc>
                <a:spcPct val="90000"/>
              </a:lnSpc>
            </a:pPr>
            <a:r>
              <a:rPr lang="en-US" altLang="tr-TR" sz="1700"/>
              <a:t>Each element in row </a:t>
            </a:r>
            <a:r>
              <a:rPr lang="en-US" altLang="tr-TR" sz="1700" i="1"/>
              <a:t>i</a:t>
            </a:r>
            <a:r>
              <a:rPr lang="en-US" altLang="tr-TR" sz="1700"/>
              <a:t> from the first matrix is paired up with an element in column </a:t>
            </a:r>
            <a:r>
              <a:rPr lang="en-US" altLang="tr-TR" sz="1700" i="1"/>
              <a:t>j</a:t>
            </a:r>
            <a:r>
              <a:rPr lang="en-US" altLang="tr-TR" sz="1700"/>
              <a:t> from the second matrix. </a:t>
            </a:r>
          </a:p>
          <a:p>
            <a:pPr>
              <a:lnSpc>
                <a:spcPct val="90000"/>
              </a:lnSpc>
            </a:pPr>
            <a:r>
              <a:rPr lang="en-US" altLang="tr-TR" sz="1700"/>
              <a:t>The element in row </a:t>
            </a:r>
            <a:r>
              <a:rPr lang="en-US" altLang="tr-TR" sz="1700" i="1"/>
              <a:t>i</a:t>
            </a:r>
            <a:r>
              <a:rPr lang="en-US" altLang="tr-TR" sz="1700"/>
              <a:t>, column </a:t>
            </a:r>
            <a:r>
              <a:rPr lang="en-US" altLang="tr-TR" sz="1700" i="1"/>
              <a:t>j</a:t>
            </a:r>
            <a:r>
              <a:rPr lang="en-US" altLang="tr-TR" sz="1700"/>
              <a:t>, of the product is formed by multiplying these paired elements and summing them. </a:t>
            </a:r>
          </a:p>
          <a:p>
            <a:pPr>
              <a:lnSpc>
                <a:spcPct val="90000"/>
              </a:lnSpc>
            </a:pPr>
            <a:r>
              <a:rPr lang="en-US" altLang="tr-TR" sz="1700"/>
              <a:t>Each element in the product is the sum of the products of the elements from row </a:t>
            </a:r>
            <a:r>
              <a:rPr lang="en-US" altLang="tr-TR" sz="1700" i="1"/>
              <a:t>i</a:t>
            </a:r>
            <a:r>
              <a:rPr lang="en-US" altLang="tr-TR" sz="1700"/>
              <a:t> of the first matrix and column </a:t>
            </a:r>
            <a:r>
              <a:rPr lang="en-US" altLang="tr-TR" sz="1700" i="1"/>
              <a:t>j</a:t>
            </a:r>
            <a:r>
              <a:rPr lang="en-US" altLang="tr-TR" sz="1700"/>
              <a:t> of the second matrix. </a:t>
            </a:r>
          </a:p>
          <a:p>
            <a:pPr>
              <a:lnSpc>
                <a:spcPct val="90000"/>
              </a:lnSpc>
            </a:pPr>
            <a:r>
              <a:rPr lang="en-US" altLang="tr-TR" sz="1700"/>
              <a:t>There will be </a:t>
            </a:r>
            <a:r>
              <a:rPr lang="en-US" altLang="tr-TR" sz="1700" i="1"/>
              <a:t>n</a:t>
            </a:r>
            <a:r>
              <a:rPr lang="en-US" altLang="tr-TR" sz="1700"/>
              <a:t> products which are summed for each element in the product.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Multiplication Example</a:t>
            </a:r>
          </a:p>
        </p:txBody>
      </p:sp>
      <p:sp>
        <p:nvSpPr>
          <p:cNvPr id="3" name="Content Placeholder 2"/>
          <p:cNvSpPr>
            <a:spLocks noGrp="1"/>
          </p:cNvSpPr>
          <p:nvPr>
            <p:ph idx="1"/>
          </p:nvPr>
        </p:nvSpPr>
        <p:spPr/>
        <p:txBody>
          <a:bodyPr/>
          <a:lstStyle/>
          <a:p>
            <a:r>
              <a:rPr dirty="0"/>
              <a:t>[[1,2],[3,4]]*[ [2],[1] ]</a:t>
            </a:r>
            <a:endParaRPr lang="tr-TR" dirty="0"/>
          </a:p>
          <a:p>
            <a:endParaRPr lang="tr-TR" dirty="0"/>
          </a:p>
          <a:p>
            <a:r>
              <a:rPr lang="tr-TR" dirty="0" err="1"/>
              <a:t>Result</a:t>
            </a:r>
            <a:r>
              <a:rPr lang="tr-TR" dirty="0"/>
              <a:t>: [[4],[10]]; step-</a:t>
            </a:r>
            <a:r>
              <a:rPr lang="tr-TR" dirty="0" err="1"/>
              <a:t>by</a:t>
            </a:r>
            <a:r>
              <a:rPr lang="tr-TR" dirty="0"/>
              <a:t>-step </a:t>
            </a:r>
            <a:r>
              <a:rPr lang="tr-TR" dirty="0" err="1"/>
              <a:t>calculation</a:t>
            </a:r>
            <a:r>
              <a:rPr lang="tr-TR" dirty="0"/>
              <a:t>.</a:t>
            </a:r>
          </a:p>
          <a:p>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Determinant</a:t>
            </a:r>
          </a:p>
        </p:txBody>
      </p:sp>
      <p:sp>
        <p:nvSpPr>
          <p:cNvPr id="3" name="Content Placeholder 2"/>
          <p:cNvSpPr>
            <a:spLocks noGrp="1"/>
          </p:cNvSpPr>
          <p:nvPr>
            <p:ph idx="1"/>
          </p:nvPr>
        </p:nvSpPr>
        <p:spPr/>
        <p:txBody>
          <a:bodyPr/>
          <a:lstStyle/>
          <a:p>
            <a:r>
              <a:rPr dirty="0"/>
              <a:t>2x2: ad-</a:t>
            </a:r>
            <a:r>
              <a:rPr dirty="0" err="1"/>
              <a:t>bc</a:t>
            </a:r>
            <a:endParaRPr lang="tr-TR" dirty="0"/>
          </a:p>
          <a:p>
            <a:endParaRPr lang="tr-TR" dirty="0"/>
          </a:p>
          <a:p>
            <a:r>
              <a:rPr lang="tr-TR" dirty="0" err="1"/>
              <a:t>Positive</a:t>
            </a:r>
            <a:r>
              <a:rPr lang="tr-TR" dirty="0"/>
              <a:t> </a:t>
            </a:r>
            <a:r>
              <a:rPr lang="tr-TR" dirty="0" err="1"/>
              <a:t>for</a:t>
            </a:r>
            <a:r>
              <a:rPr lang="tr-TR" dirty="0"/>
              <a:t> </a:t>
            </a:r>
            <a:r>
              <a:rPr lang="tr-TR" dirty="0" err="1"/>
              <a:t>orientation</a:t>
            </a:r>
            <a:r>
              <a:rPr lang="tr-TR" dirty="0"/>
              <a:t> </a:t>
            </a:r>
            <a:r>
              <a:rPr lang="tr-TR" dirty="0" err="1"/>
              <a:t>preserve</a:t>
            </a:r>
            <a:r>
              <a:rPr lang="tr-TR" dirty="0"/>
              <a:t>; </a:t>
            </a:r>
            <a:r>
              <a:rPr lang="tr-TR" dirty="0" err="1"/>
              <a:t>zero</a:t>
            </a:r>
            <a:r>
              <a:rPr lang="tr-TR" dirty="0"/>
              <a:t> </a:t>
            </a:r>
            <a:r>
              <a:rPr lang="tr-TR" dirty="0" err="1"/>
              <a:t>if</a:t>
            </a:r>
            <a:r>
              <a:rPr lang="tr-TR" dirty="0"/>
              <a:t> </a:t>
            </a:r>
            <a:r>
              <a:rPr lang="tr-TR" dirty="0" err="1"/>
              <a:t>singular</a:t>
            </a:r>
            <a:r>
              <a:rPr lang="tr-TR" dirty="0"/>
              <a:t>.</a:t>
            </a:r>
          </a:p>
          <a:p>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Determinant Example</a:t>
            </a:r>
          </a:p>
        </p:txBody>
      </p:sp>
      <p:sp>
        <p:nvSpPr>
          <p:cNvPr id="3" name="Content Placeholder 2"/>
          <p:cNvSpPr>
            <a:spLocks noGrp="1"/>
          </p:cNvSpPr>
          <p:nvPr>
            <p:ph idx="1"/>
          </p:nvPr>
        </p:nvSpPr>
        <p:spPr/>
        <p:txBody>
          <a:bodyPr>
            <a:normAutofit fontScale="77500" lnSpcReduction="20000"/>
          </a:bodyPr>
          <a:lstStyle/>
          <a:p>
            <a:r>
              <a:rPr dirty="0"/>
              <a:t>|[[2,0],[0,3]]|=6</a:t>
            </a:r>
            <a:endParaRPr lang="tr-TR" dirty="0"/>
          </a:p>
          <a:p>
            <a:endParaRPr lang="tr-TR" dirty="0"/>
          </a:p>
          <a:p>
            <a:r>
              <a:rPr lang="tr-TR" dirty="0" err="1"/>
              <a:t>Represents</a:t>
            </a:r>
            <a:r>
              <a:rPr lang="tr-TR" dirty="0"/>
              <a:t> </a:t>
            </a:r>
            <a:r>
              <a:rPr lang="tr-TR" dirty="0" err="1"/>
              <a:t>volume</a:t>
            </a:r>
            <a:r>
              <a:rPr lang="tr-TR" dirty="0"/>
              <a:t> </a:t>
            </a:r>
            <a:r>
              <a:rPr lang="tr-TR" dirty="0" err="1"/>
              <a:t>scaling</a:t>
            </a:r>
            <a:r>
              <a:rPr lang="tr-TR" dirty="0"/>
              <a:t> in </a:t>
            </a:r>
            <a:r>
              <a:rPr lang="tr-TR" dirty="0" err="1"/>
              <a:t>higher</a:t>
            </a:r>
            <a:r>
              <a:rPr lang="tr-TR" dirty="0"/>
              <a:t> </a:t>
            </a:r>
            <a:r>
              <a:rPr lang="tr-TR" dirty="0" err="1"/>
              <a:t>dims</a:t>
            </a:r>
            <a:r>
              <a:rPr lang="tr-TR" dirty="0"/>
              <a:t>.</a:t>
            </a:r>
          </a:p>
          <a:p>
            <a:r>
              <a:rPr lang="tr-TR" dirty="0" err="1"/>
              <a:t>Determinants</a:t>
            </a:r>
            <a:r>
              <a:rPr lang="tr-TR" dirty="0"/>
              <a:t> in 3D </a:t>
            </a:r>
            <a:r>
              <a:rPr lang="tr-TR" dirty="0" err="1"/>
              <a:t>computer</a:t>
            </a:r>
            <a:r>
              <a:rPr lang="tr-TR" dirty="0"/>
              <a:t> </a:t>
            </a:r>
            <a:r>
              <a:rPr lang="tr-TR" dirty="0" err="1"/>
              <a:t>graphics</a:t>
            </a:r>
            <a:r>
              <a:rPr lang="tr-TR" dirty="0"/>
              <a:t> </a:t>
            </a:r>
            <a:r>
              <a:rPr lang="tr-TR" dirty="0" err="1"/>
              <a:t>are</a:t>
            </a:r>
            <a:r>
              <a:rPr lang="tr-TR" dirty="0"/>
              <a:t> </a:t>
            </a:r>
            <a:r>
              <a:rPr lang="tr-TR" dirty="0" err="1"/>
              <a:t>used</a:t>
            </a:r>
            <a:r>
              <a:rPr lang="tr-TR" dirty="0"/>
              <a:t> </a:t>
            </a:r>
            <a:r>
              <a:rPr lang="tr-TR" dirty="0" err="1"/>
              <a:t>to</a:t>
            </a:r>
            <a:r>
              <a:rPr lang="tr-TR" dirty="0"/>
              <a:t> </a:t>
            </a:r>
            <a:r>
              <a:rPr lang="tr-TR" dirty="0" err="1"/>
              <a:t>measure</a:t>
            </a:r>
            <a:r>
              <a:rPr lang="tr-TR" dirty="0"/>
              <a:t> </a:t>
            </a:r>
            <a:r>
              <a:rPr lang="tr-TR" dirty="0" err="1"/>
              <a:t>the</a:t>
            </a:r>
            <a:r>
              <a:rPr lang="tr-TR" dirty="0"/>
              <a:t> </a:t>
            </a:r>
            <a:r>
              <a:rPr lang="tr-TR" dirty="0" err="1"/>
              <a:t>scale</a:t>
            </a:r>
            <a:r>
              <a:rPr lang="tr-TR" dirty="0"/>
              <a:t> </a:t>
            </a:r>
            <a:r>
              <a:rPr lang="tr-TR" dirty="0" err="1"/>
              <a:t>factor</a:t>
            </a:r>
            <a:r>
              <a:rPr lang="tr-TR" dirty="0"/>
              <a:t> of </a:t>
            </a:r>
            <a:r>
              <a:rPr lang="tr-TR" dirty="0" err="1"/>
              <a:t>transformations</a:t>
            </a:r>
            <a:r>
              <a:rPr lang="tr-TR" dirty="0"/>
              <a:t>, </a:t>
            </a:r>
            <a:r>
              <a:rPr lang="tr-TR" dirty="0" err="1"/>
              <a:t>indicating</a:t>
            </a:r>
            <a:r>
              <a:rPr lang="tr-TR" dirty="0"/>
              <a:t> how </a:t>
            </a:r>
            <a:r>
              <a:rPr lang="tr-TR" dirty="0" err="1"/>
              <a:t>much</a:t>
            </a:r>
            <a:r>
              <a:rPr lang="tr-TR" dirty="0"/>
              <a:t> a </a:t>
            </a:r>
            <a:r>
              <a:rPr lang="tr-TR" dirty="0" err="1"/>
              <a:t>matrix</a:t>
            </a:r>
            <a:r>
              <a:rPr lang="tr-TR" dirty="0"/>
              <a:t> </a:t>
            </a:r>
            <a:r>
              <a:rPr lang="tr-TR" dirty="0" err="1"/>
              <a:t>stretches</a:t>
            </a:r>
            <a:r>
              <a:rPr lang="tr-TR" dirty="0"/>
              <a:t> </a:t>
            </a:r>
            <a:r>
              <a:rPr lang="tr-TR" dirty="0" err="1"/>
              <a:t>or</a:t>
            </a:r>
            <a:r>
              <a:rPr lang="tr-TR" dirty="0"/>
              <a:t> </a:t>
            </a:r>
            <a:r>
              <a:rPr lang="tr-TR" dirty="0" err="1"/>
              <a:t>shrinks</a:t>
            </a:r>
            <a:r>
              <a:rPr lang="tr-TR" dirty="0"/>
              <a:t> </a:t>
            </a:r>
            <a:r>
              <a:rPr lang="tr-TR" dirty="0" err="1"/>
              <a:t>space</a:t>
            </a:r>
            <a:r>
              <a:rPr lang="tr-TR" dirty="0"/>
              <a:t> (</a:t>
            </a:r>
            <a:r>
              <a:rPr lang="tr-TR" dirty="0" err="1"/>
              <a:t>e.g</a:t>
            </a:r>
            <a:r>
              <a:rPr lang="tr-TR" dirty="0"/>
              <a:t>., </a:t>
            </a:r>
            <a:r>
              <a:rPr lang="tr-TR" dirty="0" err="1"/>
              <a:t>the</a:t>
            </a:r>
            <a:r>
              <a:rPr lang="tr-TR" dirty="0"/>
              <a:t> determinant of a </a:t>
            </a:r>
            <a:r>
              <a:rPr lang="tr-TR" dirty="0" err="1"/>
              <a:t>transformation</a:t>
            </a:r>
            <a:r>
              <a:rPr lang="tr-TR" dirty="0"/>
              <a:t> </a:t>
            </a:r>
            <a:r>
              <a:rPr lang="tr-TR" dirty="0" err="1"/>
              <a:t>matrix</a:t>
            </a:r>
            <a:r>
              <a:rPr lang="tr-TR" dirty="0"/>
              <a:t> </a:t>
            </a:r>
            <a:r>
              <a:rPr lang="tr-TR" dirty="0" err="1"/>
              <a:t>gives</a:t>
            </a:r>
            <a:r>
              <a:rPr lang="tr-TR" dirty="0"/>
              <a:t> </a:t>
            </a:r>
            <a:r>
              <a:rPr lang="tr-TR" dirty="0" err="1"/>
              <a:t>the</a:t>
            </a:r>
            <a:r>
              <a:rPr lang="tr-TR" dirty="0"/>
              <a:t> </a:t>
            </a:r>
            <a:r>
              <a:rPr lang="tr-TR" dirty="0" err="1"/>
              <a:t>change</a:t>
            </a:r>
            <a:r>
              <a:rPr lang="tr-TR" dirty="0"/>
              <a:t> in </a:t>
            </a:r>
            <a:r>
              <a:rPr lang="tr-TR" dirty="0" err="1"/>
              <a:t>volume</a:t>
            </a:r>
            <a:r>
              <a:rPr lang="tr-TR" dirty="0"/>
              <a:t>). </a:t>
            </a:r>
          </a:p>
          <a:p>
            <a:r>
              <a:rPr lang="tr-TR" dirty="0"/>
              <a:t>They </a:t>
            </a:r>
            <a:r>
              <a:rPr lang="tr-TR" dirty="0" err="1"/>
              <a:t>also</a:t>
            </a:r>
            <a:r>
              <a:rPr lang="tr-TR" dirty="0"/>
              <a:t> </a:t>
            </a:r>
            <a:r>
              <a:rPr lang="tr-TR" dirty="0" err="1"/>
              <a:t>determine</a:t>
            </a:r>
            <a:r>
              <a:rPr lang="tr-TR" dirty="0"/>
              <a:t> </a:t>
            </a:r>
            <a:r>
              <a:rPr lang="tr-TR" dirty="0" err="1"/>
              <a:t>whether</a:t>
            </a:r>
            <a:r>
              <a:rPr lang="tr-TR" dirty="0"/>
              <a:t> an </a:t>
            </a:r>
            <a:r>
              <a:rPr lang="tr-TR" dirty="0" err="1"/>
              <a:t>orientation</a:t>
            </a:r>
            <a:r>
              <a:rPr lang="tr-TR" dirty="0"/>
              <a:t> is </a:t>
            </a:r>
            <a:r>
              <a:rPr lang="tr-TR" dirty="0" err="1"/>
              <a:t>preserved</a:t>
            </a:r>
            <a:r>
              <a:rPr lang="tr-TR" dirty="0"/>
              <a:t> </a:t>
            </a:r>
            <a:r>
              <a:rPr lang="tr-TR" dirty="0" err="1"/>
              <a:t>or</a:t>
            </a:r>
            <a:r>
              <a:rPr lang="tr-TR" dirty="0"/>
              <a:t> </a:t>
            </a:r>
            <a:r>
              <a:rPr lang="tr-TR" dirty="0" err="1"/>
              <a:t>flipped</a:t>
            </a:r>
            <a:r>
              <a:rPr lang="tr-TR" dirty="0"/>
              <a:t> — a </a:t>
            </a:r>
            <a:r>
              <a:rPr lang="tr-TR" dirty="0" err="1"/>
              <a:t>negative</a:t>
            </a:r>
            <a:r>
              <a:rPr lang="tr-TR" dirty="0"/>
              <a:t> determinant </a:t>
            </a:r>
            <a:r>
              <a:rPr lang="tr-TR" dirty="0" err="1"/>
              <a:t>means</a:t>
            </a:r>
            <a:r>
              <a:rPr lang="tr-TR" dirty="0"/>
              <a:t> </a:t>
            </a:r>
            <a:r>
              <a:rPr lang="tr-TR" dirty="0" err="1"/>
              <a:t>the</a:t>
            </a:r>
            <a:r>
              <a:rPr lang="tr-TR" dirty="0"/>
              <a:t> </a:t>
            </a:r>
            <a:r>
              <a:rPr lang="tr-TR" dirty="0" err="1"/>
              <a:t>transformation</a:t>
            </a:r>
            <a:r>
              <a:rPr lang="tr-TR" dirty="0"/>
              <a:t> </a:t>
            </a:r>
            <a:r>
              <a:rPr lang="tr-TR" dirty="0" err="1"/>
              <a:t>mirrors</a:t>
            </a:r>
            <a:r>
              <a:rPr lang="tr-TR" dirty="0"/>
              <a:t> </a:t>
            </a:r>
            <a:r>
              <a:rPr lang="tr-TR" dirty="0" err="1"/>
              <a:t>the</a:t>
            </a:r>
            <a:r>
              <a:rPr lang="tr-TR" dirty="0"/>
              <a:t> </a:t>
            </a:r>
            <a:r>
              <a:rPr lang="tr-TR" dirty="0" err="1"/>
              <a:t>geometry</a:t>
            </a:r>
            <a:r>
              <a:rPr lang="tr-TR" dirty="0"/>
              <a:t>. </a:t>
            </a:r>
          </a:p>
          <a:p>
            <a:r>
              <a:rPr lang="tr-TR" dirty="0" err="1"/>
              <a:t>Additionally</a:t>
            </a:r>
            <a:r>
              <a:rPr lang="tr-TR" dirty="0"/>
              <a:t>, </a:t>
            </a:r>
            <a:r>
              <a:rPr lang="tr-TR" dirty="0" err="1"/>
              <a:t>determinants</a:t>
            </a:r>
            <a:r>
              <a:rPr lang="tr-TR" dirty="0"/>
              <a:t> </a:t>
            </a:r>
            <a:r>
              <a:rPr lang="tr-TR" dirty="0" err="1"/>
              <a:t>are</a:t>
            </a:r>
            <a:r>
              <a:rPr lang="tr-TR" dirty="0"/>
              <a:t> </a:t>
            </a:r>
            <a:r>
              <a:rPr lang="tr-TR" dirty="0" err="1"/>
              <a:t>used</a:t>
            </a:r>
            <a:r>
              <a:rPr lang="tr-TR" dirty="0"/>
              <a:t> </a:t>
            </a:r>
            <a:r>
              <a:rPr lang="tr-TR" dirty="0" err="1"/>
              <a:t>to</a:t>
            </a:r>
            <a:r>
              <a:rPr lang="tr-TR" dirty="0"/>
              <a:t> </a:t>
            </a:r>
            <a:r>
              <a:rPr lang="tr-TR" dirty="0" err="1"/>
              <a:t>compute</a:t>
            </a:r>
            <a:r>
              <a:rPr lang="tr-TR" dirty="0"/>
              <a:t> </a:t>
            </a:r>
            <a:r>
              <a:rPr lang="tr-TR" dirty="0" err="1"/>
              <a:t>matrix</a:t>
            </a:r>
            <a:r>
              <a:rPr lang="tr-TR" dirty="0"/>
              <a:t> </a:t>
            </a:r>
            <a:r>
              <a:rPr lang="tr-TR" dirty="0" err="1"/>
              <a:t>inverses</a:t>
            </a:r>
            <a:r>
              <a:rPr lang="tr-TR" dirty="0"/>
              <a:t>, </a:t>
            </a:r>
            <a:r>
              <a:rPr lang="tr-TR" dirty="0" err="1"/>
              <a:t>crucial</a:t>
            </a:r>
            <a:r>
              <a:rPr lang="tr-TR" dirty="0"/>
              <a:t> </a:t>
            </a:r>
            <a:r>
              <a:rPr lang="tr-TR" dirty="0" err="1"/>
              <a:t>for</a:t>
            </a:r>
            <a:r>
              <a:rPr lang="tr-TR" dirty="0"/>
              <a:t> </a:t>
            </a:r>
            <a:r>
              <a:rPr lang="tr-TR" dirty="0" err="1"/>
              <a:t>transforming</a:t>
            </a:r>
            <a:r>
              <a:rPr lang="tr-TR" dirty="0"/>
              <a:t> </a:t>
            </a:r>
            <a:r>
              <a:rPr lang="tr-TR" dirty="0" err="1"/>
              <a:t>coordinates</a:t>
            </a:r>
            <a:r>
              <a:rPr lang="tr-TR" dirty="0"/>
              <a:t> </a:t>
            </a:r>
            <a:r>
              <a:rPr lang="tr-TR" dirty="0" err="1"/>
              <a:t>between</a:t>
            </a:r>
            <a:r>
              <a:rPr lang="tr-TR" dirty="0"/>
              <a:t> </a:t>
            </a:r>
            <a:r>
              <a:rPr lang="tr-TR" dirty="0" err="1"/>
              <a:t>world</a:t>
            </a:r>
            <a:r>
              <a:rPr lang="tr-TR" dirty="0"/>
              <a:t>, </a:t>
            </a:r>
            <a:r>
              <a:rPr lang="tr-TR" dirty="0" err="1"/>
              <a:t>view</a:t>
            </a:r>
            <a:r>
              <a:rPr lang="tr-TR" dirty="0"/>
              <a:t>, </a:t>
            </a:r>
            <a:r>
              <a:rPr lang="tr-TR" dirty="0" err="1"/>
              <a:t>and</a:t>
            </a:r>
            <a:r>
              <a:rPr lang="tr-TR" dirty="0"/>
              <a:t> </a:t>
            </a:r>
            <a:r>
              <a:rPr lang="tr-TR" dirty="0" err="1"/>
              <a:t>screen</a:t>
            </a:r>
            <a:r>
              <a:rPr lang="tr-TR" dirty="0"/>
              <a:t> </a:t>
            </a:r>
            <a:r>
              <a:rPr lang="tr-TR" dirty="0" err="1"/>
              <a:t>spaces</a:t>
            </a:r>
            <a:r>
              <a:rPr lang="tr-TR" dirty="0"/>
              <a:t>.</a:t>
            </a:r>
          </a:p>
          <a:p>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869B0B74-E0EC-5296-4D65-E85EBAAEF4EF}"/>
              </a:ext>
            </a:extLst>
          </p:cNvPr>
          <p:cNvSpPr>
            <a:spLocks noGrp="1" noChangeArrowheads="1"/>
          </p:cNvSpPr>
          <p:nvPr>
            <p:ph type="title"/>
          </p:nvPr>
        </p:nvSpPr>
        <p:spPr>
          <a:xfrm>
            <a:off x="685800" y="457200"/>
            <a:ext cx="7772400" cy="1143000"/>
          </a:xfrm>
        </p:spPr>
        <p:txBody>
          <a:bodyPr/>
          <a:lstStyle/>
          <a:p>
            <a:pPr eaLnBrk="1" hangingPunct="1"/>
            <a:r>
              <a:rPr lang="en-US" altLang="tr-TR"/>
              <a:t>2D Transformations</a:t>
            </a:r>
          </a:p>
        </p:txBody>
      </p:sp>
      <p:sp>
        <p:nvSpPr>
          <p:cNvPr id="29698" name="Rectangle 3">
            <a:extLst>
              <a:ext uri="{FF2B5EF4-FFF2-40B4-BE49-F238E27FC236}">
                <a16:creationId xmlns:a16="http://schemas.microsoft.com/office/drawing/2014/main" id="{A30F0AE5-8852-F639-538A-2709D986C55A}"/>
              </a:ext>
            </a:extLst>
          </p:cNvPr>
          <p:cNvSpPr>
            <a:spLocks noGrp="1" noChangeArrowheads="1"/>
          </p:cNvSpPr>
          <p:nvPr>
            <p:ph idx="1"/>
          </p:nvPr>
        </p:nvSpPr>
        <p:spPr/>
        <p:txBody>
          <a:bodyPr/>
          <a:lstStyle/>
          <a:p>
            <a:pPr eaLnBrk="1" hangingPunct="1"/>
            <a:endParaRPr lang="en-US" altLang="tr-TR"/>
          </a:p>
          <a:p>
            <a:pPr eaLnBrk="1" hangingPunct="1"/>
            <a:r>
              <a:rPr lang="en-US" altLang="tr-TR"/>
              <a:t>Translation</a:t>
            </a:r>
          </a:p>
          <a:p>
            <a:pPr eaLnBrk="1" hangingPunct="1"/>
            <a:r>
              <a:rPr lang="en-US" altLang="tr-TR"/>
              <a:t>Rotation</a:t>
            </a:r>
          </a:p>
          <a:p>
            <a:pPr eaLnBrk="1" hangingPunct="1"/>
            <a:r>
              <a:rPr lang="en-US" altLang="tr-TR"/>
              <a:t>Scale</a:t>
            </a:r>
          </a:p>
          <a:p>
            <a:pPr eaLnBrk="1" hangingPunct="1"/>
            <a:r>
              <a:rPr lang="en-US" altLang="tr-TR"/>
              <a:t>Skew</a:t>
            </a:r>
          </a:p>
        </p:txBody>
      </p:sp>
      <p:pic>
        <p:nvPicPr>
          <p:cNvPr id="29699" name="Picture 4">
            <a:extLst>
              <a:ext uri="{FF2B5EF4-FFF2-40B4-BE49-F238E27FC236}">
                <a16:creationId xmlns:a16="http://schemas.microsoft.com/office/drawing/2014/main" id="{7FD6715B-157E-9D05-DE79-787C0EDEC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334000"/>
            <a:ext cx="3590925"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Picture 5">
            <a:extLst>
              <a:ext uri="{FF2B5EF4-FFF2-40B4-BE49-F238E27FC236}">
                <a16:creationId xmlns:a16="http://schemas.microsoft.com/office/drawing/2014/main" id="{08BA6DF2-C50A-D520-3439-0D0313657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334000"/>
            <a:ext cx="368617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1" name="Picture 7">
            <a:extLst>
              <a:ext uri="{FF2B5EF4-FFF2-40B4-BE49-F238E27FC236}">
                <a16:creationId xmlns:a16="http://schemas.microsoft.com/office/drawing/2014/main" id="{57AA7379-A26B-CCE0-6CE7-D516C76FA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600200"/>
            <a:ext cx="4600575"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2" name="Picture 8">
            <a:extLst>
              <a:ext uri="{FF2B5EF4-FFF2-40B4-BE49-F238E27FC236}">
                <a16:creationId xmlns:a16="http://schemas.microsoft.com/office/drawing/2014/main" id="{E8F3462D-5A01-5469-F287-AF0080D15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590800"/>
            <a:ext cx="10668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9">
            <a:extLst>
              <a:ext uri="{FF2B5EF4-FFF2-40B4-BE49-F238E27FC236}">
                <a16:creationId xmlns:a16="http://schemas.microsoft.com/office/drawing/2014/main" id="{E31E319F-915C-71F2-F1E4-CB561275B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276600"/>
            <a:ext cx="16192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4" name="Text Box 10">
            <a:extLst>
              <a:ext uri="{FF2B5EF4-FFF2-40B4-BE49-F238E27FC236}">
                <a16:creationId xmlns:a16="http://schemas.microsoft.com/office/drawing/2014/main" id="{369BD861-225E-40A3-4A2E-5AF87C9D3D71}"/>
              </a:ext>
            </a:extLst>
          </p:cNvPr>
          <p:cNvSpPr txBox="1">
            <a:spLocks noChangeArrowheads="1"/>
          </p:cNvSpPr>
          <p:nvPr/>
        </p:nvSpPr>
        <p:spPr bwMode="auto">
          <a:xfrm>
            <a:off x="4784725" y="3470275"/>
            <a:ext cx="3240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tr-TR" sz="2400">
                <a:latin typeface="Times New Roman" panose="02020603050405020304" pitchFamily="18" charset="0"/>
              </a:rPr>
              <a:t>Rotation about the origin</a:t>
            </a:r>
          </a:p>
        </p:txBody>
      </p:sp>
      <p:pic>
        <p:nvPicPr>
          <p:cNvPr id="29705" name="Picture 11">
            <a:extLst>
              <a:ext uri="{FF2B5EF4-FFF2-40B4-BE49-F238E27FC236}">
                <a16:creationId xmlns:a16="http://schemas.microsoft.com/office/drawing/2014/main" id="{A4145B57-3EDA-06F2-DE19-A8CDC65974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3810000"/>
            <a:ext cx="952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6" name="Picture 12">
            <a:extLst>
              <a:ext uri="{FF2B5EF4-FFF2-40B4-BE49-F238E27FC236}">
                <a16:creationId xmlns:a16="http://schemas.microsoft.com/office/drawing/2014/main" id="{E7192EAD-0F8A-CD8E-E0F7-1FDE635273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4572000"/>
            <a:ext cx="13716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7" name="Picture 13">
            <a:extLst>
              <a:ext uri="{FF2B5EF4-FFF2-40B4-BE49-F238E27FC236}">
                <a16:creationId xmlns:a16="http://schemas.microsoft.com/office/drawing/2014/main" id="{6E5F9A78-44EA-8682-C771-74409F74B7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4572000"/>
            <a:ext cx="12001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B8D25EA1-A0A6-3BD6-A81C-05E7C506E9C3}"/>
              </a:ext>
            </a:extLst>
          </p:cNvPr>
          <p:cNvSpPr>
            <a:spLocks noGrp="1" noChangeArrowheads="1"/>
          </p:cNvSpPr>
          <p:nvPr>
            <p:ph type="title"/>
          </p:nvPr>
        </p:nvSpPr>
        <p:spPr>
          <a:xfrm>
            <a:off x="685800" y="228600"/>
            <a:ext cx="7772400" cy="1143000"/>
          </a:xfrm>
        </p:spPr>
        <p:txBody>
          <a:bodyPr/>
          <a:lstStyle/>
          <a:p>
            <a:pPr eaLnBrk="1" hangingPunct="1"/>
            <a:r>
              <a:rPr lang="en-US" altLang="tr-TR"/>
              <a:t>2D Transformations</a:t>
            </a:r>
          </a:p>
        </p:txBody>
      </p:sp>
      <p:sp>
        <p:nvSpPr>
          <p:cNvPr id="30722" name="Rectangle 3">
            <a:extLst>
              <a:ext uri="{FF2B5EF4-FFF2-40B4-BE49-F238E27FC236}">
                <a16:creationId xmlns:a16="http://schemas.microsoft.com/office/drawing/2014/main" id="{250614CD-2953-C76F-3A21-8CD4873809E9}"/>
              </a:ext>
            </a:extLst>
          </p:cNvPr>
          <p:cNvSpPr>
            <a:spLocks noGrp="1" noChangeArrowheads="1"/>
          </p:cNvSpPr>
          <p:nvPr>
            <p:ph idx="1"/>
          </p:nvPr>
        </p:nvSpPr>
        <p:spPr>
          <a:xfrm>
            <a:off x="685800" y="1676400"/>
            <a:ext cx="7772400" cy="4114800"/>
          </a:xfrm>
        </p:spPr>
        <p:txBody>
          <a:bodyPr/>
          <a:lstStyle/>
          <a:p>
            <a:pPr eaLnBrk="1" hangingPunct="1"/>
            <a:r>
              <a:rPr lang="en-US" altLang="tr-TR"/>
              <a:t>Nested Transformations</a:t>
            </a:r>
          </a:p>
          <a:p>
            <a:pPr eaLnBrk="1" hangingPunct="1"/>
            <a:endParaRPr lang="en-US" altLang="tr-TR"/>
          </a:p>
          <a:p>
            <a:pPr eaLnBrk="1" hangingPunct="1"/>
            <a:endParaRPr lang="en-US" altLang="tr-TR"/>
          </a:p>
          <a:p>
            <a:pPr eaLnBrk="1" hangingPunct="1"/>
            <a:r>
              <a:rPr lang="en-US" altLang="tr-TR"/>
              <a:t>Current Transformation Matrix</a:t>
            </a:r>
          </a:p>
          <a:p>
            <a:pPr eaLnBrk="1" hangingPunct="1">
              <a:buFontTx/>
              <a:buNone/>
            </a:pPr>
            <a:endParaRPr lang="en-US" altLang="tr-TR"/>
          </a:p>
        </p:txBody>
      </p:sp>
      <p:pic>
        <p:nvPicPr>
          <p:cNvPr id="30723" name="Picture 4">
            <a:extLst>
              <a:ext uri="{FF2B5EF4-FFF2-40B4-BE49-F238E27FC236}">
                <a16:creationId xmlns:a16="http://schemas.microsoft.com/office/drawing/2014/main" id="{A35EEA3D-7674-72A1-39F5-E1890288E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62200"/>
            <a:ext cx="373380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6">
            <a:extLst>
              <a:ext uri="{FF2B5EF4-FFF2-40B4-BE49-F238E27FC236}">
                <a16:creationId xmlns:a16="http://schemas.microsoft.com/office/drawing/2014/main" id="{90EF3709-AB19-8B27-1C4A-1A5E03F4C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343400"/>
            <a:ext cx="3733800"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7">
            <a:extLst>
              <a:ext uri="{FF2B5EF4-FFF2-40B4-BE49-F238E27FC236}">
                <a16:creationId xmlns:a16="http://schemas.microsoft.com/office/drawing/2014/main" id="{8D72C5C8-B9D5-4BCF-27AC-1CF4329BEC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4191000"/>
            <a:ext cx="46291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626DB75C-2549-5C79-2100-71010B30B060}"/>
              </a:ext>
            </a:extLst>
          </p:cNvPr>
          <p:cNvPicPr>
            <a:picLocks noGrp="1" noChangeAspect="1"/>
          </p:cNvPicPr>
          <p:nvPr>
            <p:ph idx="1"/>
          </p:nvPr>
        </p:nvPicPr>
        <p:blipFill>
          <a:blip r:embed="rId2"/>
          <a:srcRect l="14056" r="20558"/>
          <a:stretch>
            <a:fillRect/>
          </a:stretch>
        </p:blipFill>
        <p:spPr>
          <a:xfrm>
            <a:off x="5523058" y="-18"/>
            <a:ext cx="362094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7" name="Resim 6">
            <a:extLst>
              <a:ext uri="{FF2B5EF4-FFF2-40B4-BE49-F238E27FC236}">
                <a16:creationId xmlns:a16="http://schemas.microsoft.com/office/drawing/2014/main" id="{7DC2C59F-B31B-1224-2C64-444548ECF3B6}"/>
              </a:ext>
            </a:extLst>
          </p:cNvPr>
          <p:cNvPicPr>
            <a:picLocks noChangeAspect="1"/>
          </p:cNvPicPr>
          <p:nvPr/>
        </p:nvPicPr>
        <p:blipFill>
          <a:blip r:embed="rId3"/>
          <a:srcRect l="13539" r="20628"/>
          <a:stretch>
            <a:fillRect/>
          </a:stretch>
        </p:blipFill>
        <p:spPr>
          <a:xfrm>
            <a:off x="2339520" y="18"/>
            <a:ext cx="3724717"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16" name="Freeform: Shape 15">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FF449A8F-1E96-72B2-64A1-237210260F9E}"/>
              </a:ext>
            </a:extLst>
          </p:cNvPr>
          <p:cNvSpPr>
            <a:spLocks noGrp="1"/>
          </p:cNvSpPr>
          <p:nvPr>
            <p:ph type="title"/>
          </p:nvPr>
        </p:nvSpPr>
        <p:spPr>
          <a:xfrm>
            <a:off x="336042" y="681038"/>
            <a:ext cx="2103378" cy="1325563"/>
          </a:xfrm>
        </p:spPr>
        <p:txBody>
          <a:bodyPr vert="horz" lIns="91440" tIns="45720" rIns="91440" bIns="45720" rtlCol="0" anchor="ctr">
            <a:normAutofit/>
          </a:bodyPr>
          <a:lstStyle/>
          <a:p>
            <a:pPr algn="l" defTabSz="914400">
              <a:lnSpc>
                <a:spcPct val="90000"/>
              </a:lnSpc>
            </a:pPr>
            <a:r>
              <a:rPr lang="en-US" sz="2400" kern="1200">
                <a:solidFill>
                  <a:schemeClr val="tx1"/>
                </a:solidFill>
                <a:latin typeface="+mj-lt"/>
                <a:ea typeface="+mj-ea"/>
                <a:cs typeface="+mj-cs"/>
              </a:rPr>
              <a:t>Feyhaman Duran</a:t>
            </a:r>
          </a:p>
        </p:txBody>
      </p:sp>
      <p:sp>
        <p:nvSpPr>
          <p:cNvPr id="20" name="Rectangle 19">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Metin kutusu 8">
            <a:extLst>
              <a:ext uri="{FF2B5EF4-FFF2-40B4-BE49-F238E27FC236}">
                <a16:creationId xmlns:a16="http://schemas.microsoft.com/office/drawing/2014/main" id="{8470CD72-F081-B94D-BE4E-8DC3DC5C19B4}"/>
              </a:ext>
            </a:extLst>
          </p:cNvPr>
          <p:cNvSpPr txBox="1"/>
          <p:nvPr/>
        </p:nvSpPr>
        <p:spPr>
          <a:xfrm>
            <a:off x="336042" y="2258171"/>
            <a:ext cx="2103378" cy="391879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200" dirty="0" err="1"/>
              <a:t>Feyhaman</a:t>
            </a:r>
            <a:r>
              <a:rPr lang="en-US" sz="1200" dirty="0"/>
              <a:t> Duran is considered the first and most important representative of portrait art in Turkish Painting Art. He is one of the painters of the 1914 </a:t>
            </a:r>
            <a:r>
              <a:rPr lang="en-US" sz="1200" dirty="0" err="1"/>
              <a:t>Çallı</a:t>
            </a:r>
            <a:r>
              <a:rPr lang="en-US" sz="1200" dirty="0"/>
              <a:t> Generation. He is especially famous for his portraits of Atatürk and </a:t>
            </a:r>
            <a:r>
              <a:rPr lang="en-US" sz="1200" dirty="0" err="1"/>
              <a:t>İnönü</a:t>
            </a:r>
            <a:r>
              <a:rPr lang="en-US" sz="1200" dirty="0"/>
              <a:t>.</a:t>
            </a:r>
          </a:p>
          <a:p>
            <a:pPr indent="-228600" defTabSz="914400">
              <a:lnSpc>
                <a:spcPct val="90000"/>
              </a:lnSpc>
              <a:spcAft>
                <a:spcPts val="600"/>
              </a:spcAft>
              <a:buFont typeface="Arial" panose="020B0604020202020204" pitchFamily="34" charset="0"/>
              <a:buChar char="•"/>
            </a:pPr>
            <a:r>
              <a:rPr lang="en-US" sz="1200" dirty="0"/>
              <a:t>He was born in Istanbul in 1886. He lost his mother at a young age. His father fulfilled his wife’s will and enrolled his son in Galata Palace Humayun School, now known as Galatasaray High School, in 1895. Here, he became a student of painters </a:t>
            </a:r>
            <a:r>
              <a:rPr lang="en-US" sz="1200" dirty="0" err="1"/>
              <a:t>Şevket</a:t>
            </a:r>
            <a:r>
              <a:rPr lang="en-US" sz="1200" dirty="0"/>
              <a:t> Dağ, Tevfik Fikret and </a:t>
            </a:r>
            <a:r>
              <a:rPr lang="en-US" sz="1200" dirty="0" err="1"/>
              <a:t>Viçen</a:t>
            </a:r>
            <a:r>
              <a:rPr lang="en-US" sz="1200" dirty="0"/>
              <a:t> </a:t>
            </a:r>
            <a:r>
              <a:rPr lang="en-US" sz="1200" dirty="0" err="1"/>
              <a:t>Arslanyan</a:t>
            </a:r>
            <a:r>
              <a:rPr lang="en-US" sz="1200" dirty="0"/>
              <a:t> Efendi.</a:t>
            </a:r>
          </a:p>
        </p:txBody>
      </p:sp>
    </p:spTree>
    <p:extLst>
      <p:ext uri="{BB962C8B-B14F-4D97-AF65-F5344CB8AC3E}">
        <p14:creationId xmlns:p14="http://schemas.microsoft.com/office/powerpoint/2010/main" val="1417940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2591866" cy="1616203"/>
          </a:xfrm>
        </p:spPr>
        <p:txBody>
          <a:bodyPr anchor="b">
            <a:normAutofit/>
          </a:bodyPr>
          <a:lstStyle/>
          <a:p>
            <a:r>
              <a:rPr lang="tr-TR" sz="2800"/>
              <a:t>Rotation Matrix</a:t>
            </a:r>
          </a:p>
        </p:txBody>
      </p:sp>
      <p:sp>
        <p:nvSpPr>
          <p:cNvPr id="3" name="Content Placeholder 2"/>
          <p:cNvSpPr>
            <a:spLocks noGrp="1"/>
          </p:cNvSpPr>
          <p:nvPr>
            <p:ph idx="1"/>
          </p:nvPr>
        </p:nvSpPr>
        <p:spPr>
          <a:xfrm>
            <a:off x="657519" y="2533476"/>
            <a:ext cx="2591866" cy="3447832"/>
          </a:xfrm>
        </p:spPr>
        <p:txBody>
          <a:bodyPr anchor="t">
            <a:normAutofit/>
          </a:bodyPr>
          <a:lstStyle/>
          <a:p>
            <a:r>
              <a:rPr lang="tr-TR" sz="1700"/>
              <a:t>R(</a:t>
            </a:r>
            <a:r>
              <a:rPr lang="el-GR" sz="1700"/>
              <a:t>θ)=[[</a:t>
            </a:r>
            <a:r>
              <a:rPr lang="tr-TR" sz="1700"/>
              <a:t>cos</a:t>
            </a:r>
            <a:r>
              <a:rPr lang="el-GR" sz="1700"/>
              <a:t>θ,-</a:t>
            </a:r>
            <a:r>
              <a:rPr lang="tr-TR" sz="1700"/>
              <a:t>sin</a:t>
            </a:r>
            <a:r>
              <a:rPr lang="el-GR" sz="1700"/>
              <a:t>θ],[</a:t>
            </a:r>
            <a:r>
              <a:rPr lang="tr-TR" sz="1700"/>
              <a:t>sin</a:t>
            </a:r>
            <a:r>
              <a:rPr lang="el-GR" sz="1700"/>
              <a:t>θ,</a:t>
            </a:r>
            <a:r>
              <a:rPr lang="tr-TR" sz="1700"/>
              <a:t>cos</a:t>
            </a:r>
            <a:r>
              <a:rPr lang="el-GR" sz="1700"/>
              <a:t>θ]]</a:t>
            </a:r>
          </a:p>
          <a:p>
            <a:endParaRPr lang="el-GR" sz="1700"/>
          </a:p>
          <a:p>
            <a:r>
              <a:rPr lang="tr-TR" sz="1700"/>
              <a:t>Counter-clockwise; determinant 1.</a:t>
            </a:r>
          </a:p>
          <a:p>
            <a:endParaRPr lang="tr-TR" sz="1700"/>
          </a:p>
        </p:txBody>
      </p:sp>
      <p:pic>
        <p:nvPicPr>
          <p:cNvPr id="5" name="Resim 4">
            <a:extLst>
              <a:ext uri="{FF2B5EF4-FFF2-40B4-BE49-F238E27FC236}">
                <a16:creationId xmlns:a16="http://schemas.microsoft.com/office/drawing/2014/main" id="{B33BC7F7-36A5-7B99-3BBF-EED63D1D43FB}"/>
              </a:ext>
            </a:extLst>
          </p:cNvPr>
          <p:cNvPicPr>
            <a:picLocks noChangeAspect="1"/>
          </p:cNvPicPr>
          <p:nvPr/>
        </p:nvPicPr>
        <p:blipFill>
          <a:blip r:embed="rId3"/>
          <a:stretch>
            <a:fillRect/>
          </a:stretch>
        </p:blipFill>
        <p:spPr>
          <a:xfrm>
            <a:off x="3740754" y="1636652"/>
            <a:ext cx="4792009" cy="3594006"/>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051478" y="0"/>
            <a:ext cx="9252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Rotation Example</a:t>
            </a:r>
          </a:p>
        </p:txBody>
      </p:sp>
      <p:sp>
        <p:nvSpPr>
          <p:cNvPr id="3" name="Content Placeholder 2"/>
          <p:cNvSpPr>
            <a:spLocks noGrp="1"/>
          </p:cNvSpPr>
          <p:nvPr>
            <p:ph idx="1"/>
          </p:nvPr>
        </p:nvSpPr>
        <p:spPr/>
        <p:txBody>
          <a:bodyPr/>
          <a:lstStyle/>
          <a:p>
            <a:r>
              <a:rPr dirty="0"/>
              <a:t>Rotate (1,0) by 90° → (0,1)</a:t>
            </a:r>
            <a:endParaRPr lang="tr-TR" dirty="0"/>
          </a:p>
          <a:p>
            <a:endParaRPr lang="tr-TR" dirty="0"/>
          </a:p>
          <a:p>
            <a:r>
              <a:rPr lang="tr-TR" dirty="0" err="1"/>
              <a:t>Matrix</a:t>
            </a:r>
            <a:r>
              <a:rPr lang="tr-TR" dirty="0"/>
              <a:t>: [[0,-1],[1,0]].</a:t>
            </a:r>
          </a:p>
          <a:p>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Rotation &amp; Painting</a:t>
            </a:r>
          </a:p>
        </p:txBody>
      </p:sp>
      <p:sp>
        <p:nvSpPr>
          <p:cNvPr id="3" name="Content Placeholder 2"/>
          <p:cNvSpPr>
            <a:spLocks noGrp="1"/>
          </p:cNvSpPr>
          <p:nvPr>
            <p:ph idx="1"/>
          </p:nvPr>
        </p:nvSpPr>
        <p:spPr/>
        <p:txBody>
          <a:bodyPr/>
          <a:lstStyle/>
          <a:p>
            <a:r>
              <a:rPr dirty="0"/>
              <a:t>Rotate boat vector to align with pier</a:t>
            </a:r>
            <a:endParaRPr lang="tr-TR" dirty="0"/>
          </a:p>
          <a:p>
            <a:endParaRPr lang="tr-TR" dirty="0"/>
          </a:p>
          <a:p>
            <a:r>
              <a:rPr lang="tr-TR" dirty="0" err="1"/>
              <a:t>Simulates</a:t>
            </a:r>
            <a:r>
              <a:rPr lang="tr-TR" dirty="0"/>
              <a:t> </a:t>
            </a:r>
            <a:r>
              <a:rPr lang="tr-TR" dirty="0" err="1"/>
              <a:t>viewpoint</a:t>
            </a:r>
            <a:r>
              <a:rPr lang="tr-TR" dirty="0"/>
              <a:t> </a:t>
            </a:r>
            <a:r>
              <a:rPr lang="tr-TR" dirty="0" err="1"/>
              <a:t>change</a:t>
            </a:r>
            <a:r>
              <a:rPr lang="tr-TR" dirty="0"/>
              <a:t> in </a:t>
            </a:r>
            <a:r>
              <a:rPr lang="tr-TR" dirty="0" err="1"/>
              <a:t>the</a:t>
            </a:r>
            <a:r>
              <a:rPr lang="tr-TR" dirty="0"/>
              <a:t> </a:t>
            </a:r>
            <a:r>
              <a:rPr lang="tr-TR" dirty="0" err="1"/>
              <a:t>scene</a:t>
            </a:r>
            <a:r>
              <a:rPr lang="tr-TR" dirty="0"/>
              <a:t>.</a:t>
            </a:r>
          </a:p>
          <a:p>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Scaling Matrix</a:t>
            </a:r>
          </a:p>
        </p:txBody>
      </p:sp>
      <p:sp>
        <p:nvSpPr>
          <p:cNvPr id="3" name="Content Placeholder 2"/>
          <p:cNvSpPr>
            <a:spLocks noGrp="1"/>
          </p:cNvSpPr>
          <p:nvPr>
            <p:ph idx="1"/>
          </p:nvPr>
        </p:nvSpPr>
        <p:spPr/>
        <p:txBody>
          <a:bodyPr/>
          <a:lstStyle/>
          <a:p>
            <a:r>
              <a:rPr dirty="0"/>
              <a:t>S(</a:t>
            </a:r>
            <a:r>
              <a:rPr dirty="0" err="1"/>
              <a:t>sx,sy</a:t>
            </a:r>
            <a:r>
              <a:rPr dirty="0"/>
              <a:t>)=[[sx,0],[0,sy]]</a:t>
            </a:r>
            <a:endParaRPr lang="tr-TR" dirty="0"/>
          </a:p>
          <a:p>
            <a:endParaRPr lang="tr-TR" dirty="0"/>
          </a:p>
          <a:p>
            <a:r>
              <a:rPr lang="tr-TR" dirty="0" err="1"/>
              <a:t>Non-uniform</a:t>
            </a:r>
            <a:r>
              <a:rPr lang="tr-TR" dirty="0"/>
              <a:t> </a:t>
            </a:r>
            <a:r>
              <a:rPr lang="tr-TR" dirty="0" err="1"/>
              <a:t>if</a:t>
            </a:r>
            <a:r>
              <a:rPr lang="tr-TR" dirty="0"/>
              <a:t> </a:t>
            </a:r>
            <a:r>
              <a:rPr lang="tr-TR" dirty="0" err="1"/>
              <a:t>sx</a:t>
            </a:r>
            <a:r>
              <a:rPr lang="tr-TR" dirty="0"/>
              <a:t> ≠ </a:t>
            </a:r>
            <a:r>
              <a:rPr lang="tr-TR" dirty="0" err="1"/>
              <a:t>sy</a:t>
            </a:r>
            <a:r>
              <a:rPr lang="tr-TR" dirty="0"/>
              <a:t>.</a:t>
            </a:r>
          </a:p>
          <a:p>
            <a:endParaRPr dirty="0"/>
          </a:p>
        </p:txBody>
      </p:sp>
      <p:pic>
        <p:nvPicPr>
          <p:cNvPr id="5" name="Resim 4">
            <a:extLst>
              <a:ext uri="{FF2B5EF4-FFF2-40B4-BE49-F238E27FC236}">
                <a16:creationId xmlns:a16="http://schemas.microsoft.com/office/drawing/2014/main" id="{F10EE1F8-9760-5A26-8441-5E4A1C34AA7A}"/>
              </a:ext>
            </a:extLst>
          </p:cNvPr>
          <p:cNvPicPr>
            <a:picLocks noChangeAspect="1"/>
          </p:cNvPicPr>
          <p:nvPr/>
        </p:nvPicPr>
        <p:blipFill>
          <a:blip r:embed="rId3"/>
          <a:stretch>
            <a:fillRect/>
          </a:stretch>
        </p:blipFill>
        <p:spPr>
          <a:xfrm>
            <a:off x="4735067" y="2904915"/>
            <a:ext cx="4219745" cy="3164809"/>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Scaling Example</a:t>
            </a:r>
          </a:p>
        </p:txBody>
      </p:sp>
      <p:sp>
        <p:nvSpPr>
          <p:cNvPr id="3" name="Content Placeholder 2"/>
          <p:cNvSpPr>
            <a:spLocks noGrp="1"/>
          </p:cNvSpPr>
          <p:nvPr>
            <p:ph idx="1"/>
          </p:nvPr>
        </p:nvSpPr>
        <p:spPr/>
        <p:txBody>
          <a:bodyPr/>
          <a:lstStyle/>
          <a:p>
            <a:r>
              <a:rPr dirty="0"/>
              <a:t>Scale (2,1) by (2,3) → (4,3)</a:t>
            </a:r>
            <a:endParaRPr lang="tr-TR" dirty="0"/>
          </a:p>
          <a:p>
            <a:endParaRPr lang="tr-TR" dirty="0"/>
          </a:p>
          <a:p>
            <a:r>
              <a:rPr lang="tr-TR" dirty="0" err="1"/>
              <a:t>Applies</a:t>
            </a:r>
            <a:r>
              <a:rPr lang="tr-TR" dirty="0"/>
              <a:t> </a:t>
            </a:r>
            <a:r>
              <a:rPr lang="tr-TR" dirty="0" err="1"/>
              <a:t>to</a:t>
            </a:r>
            <a:r>
              <a:rPr lang="tr-TR" dirty="0"/>
              <a:t> </a:t>
            </a:r>
            <a:r>
              <a:rPr lang="tr-TR" dirty="0" err="1"/>
              <a:t>zoom</a:t>
            </a:r>
            <a:r>
              <a:rPr lang="tr-TR" dirty="0"/>
              <a:t> in </a:t>
            </a:r>
            <a:r>
              <a:rPr lang="tr-TR" dirty="0" err="1"/>
              <a:t>graphics</a:t>
            </a:r>
            <a:r>
              <a:rPr lang="tr-TR" dirty="0"/>
              <a:t>.</a:t>
            </a:r>
          </a:p>
          <a:p>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Translation Example</a:t>
            </a:r>
          </a:p>
        </p:txBody>
      </p:sp>
      <p:sp>
        <p:nvSpPr>
          <p:cNvPr id="3" name="Content Placeholder 2"/>
          <p:cNvSpPr>
            <a:spLocks noGrp="1"/>
          </p:cNvSpPr>
          <p:nvPr>
            <p:ph idx="1"/>
          </p:nvPr>
        </p:nvSpPr>
        <p:spPr/>
        <p:txBody>
          <a:bodyPr/>
          <a:lstStyle/>
          <a:p>
            <a:r>
              <a:rPr dirty="0"/>
              <a:t>Translate (2,3) by (5,1) → (7,4)</a:t>
            </a:r>
            <a:endParaRPr lang="tr-TR" dirty="0"/>
          </a:p>
          <a:p>
            <a:endParaRPr lang="tr-TR" dirty="0"/>
          </a:p>
          <a:p>
            <a:r>
              <a:rPr lang="tr-TR" dirty="0" err="1"/>
              <a:t>Matrix</a:t>
            </a:r>
            <a:r>
              <a:rPr lang="tr-TR" dirty="0"/>
              <a:t>: [[1,0,5],[0,1,1],[0,0,1]].</a:t>
            </a:r>
          </a:p>
          <a:p>
            <a:endParaRP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Composition</a:t>
            </a:r>
          </a:p>
        </p:txBody>
      </p:sp>
      <p:sp>
        <p:nvSpPr>
          <p:cNvPr id="3" name="Content Placeholder 2"/>
          <p:cNvSpPr>
            <a:spLocks noGrp="1"/>
          </p:cNvSpPr>
          <p:nvPr>
            <p:ph idx="1"/>
          </p:nvPr>
        </p:nvSpPr>
        <p:spPr/>
        <p:txBody>
          <a:bodyPr/>
          <a:lstStyle/>
          <a:p>
            <a:r>
              <a:rPr dirty="0"/>
              <a:t>Apply </a:t>
            </a:r>
            <a:r>
              <a:rPr dirty="0" err="1"/>
              <a:t>rotate+translate</a:t>
            </a:r>
            <a:endParaRPr lang="tr-TR" dirty="0"/>
          </a:p>
          <a:p>
            <a:endParaRPr lang="tr-TR" dirty="0"/>
          </a:p>
          <a:p>
            <a:r>
              <a:rPr lang="tr-TR" dirty="0"/>
              <a:t>Right-</a:t>
            </a:r>
            <a:r>
              <a:rPr lang="tr-TR" dirty="0" err="1"/>
              <a:t>to</a:t>
            </a:r>
            <a:r>
              <a:rPr lang="tr-TR" dirty="0"/>
              <a:t>-</a:t>
            </a:r>
            <a:r>
              <a:rPr lang="tr-TR" dirty="0" err="1"/>
              <a:t>left</a:t>
            </a:r>
            <a:r>
              <a:rPr lang="tr-TR" dirty="0"/>
              <a:t> </a:t>
            </a:r>
            <a:r>
              <a:rPr lang="tr-TR" dirty="0" err="1"/>
              <a:t>application</a:t>
            </a:r>
            <a:r>
              <a:rPr lang="tr-TR" dirty="0"/>
              <a:t> in </a:t>
            </a:r>
            <a:r>
              <a:rPr lang="tr-TR" dirty="0" err="1"/>
              <a:t>column</a:t>
            </a:r>
            <a:r>
              <a:rPr lang="tr-TR" dirty="0"/>
              <a:t> </a:t>
            </a:r>
            <a:r>
              <a:rPr lang="tr-TR" dirty="0" err="1"/>
              <a:t>vectors</a:t>
            </a:r>
            <a:r>
              <a:rPr lang="tr-TR" dirty="0"/>
              <a:t>.</a:t>
            </a:r>
          </a:p>
          <a:p>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Inverse Matrix</a:t>
            </a:r>
          </a:p>
        </p:txBody>
      </p:sp>
      <p:sp>
        <p:nvSpPr>
          <p:cNvPr id="3" name="Content Placeholder 2"/>
          <p:cNvSpPr>
            <a:spLocks noGrp="1"/>
          </p:cNvSpPr>
          <p:nvPr>
            <p:ph idx="1"/>
          </p:nvPr>
        </p:nvSpPr>
        <p:spPr/>
        <p:txBody>
          <a:bodyPr/>
          <a:lstStyle/>
          <a:p>
            <a:r>
              <a:rPr dirty="0"/>
              <a:t>Undo transformation</a:t>
            </a:r>
            <a:endParaRPr lang="tr-TR" dirty="0"/>
          </a:p>
          <a:p>
            <a:endParaRPr lang="tr-TR" dirty="0"/>
          </a:p>
          <a:p>
            <a:r>
              <a:rPr lang="tr-TR" dirty="0"/>
              <a:t>A * A⁻¹ = Identity; </a:t>
            </a:r>
            <a:r>
              <a:rPr lang="tr-TR" dirty="0" err="1"/>
              <a:t>for</a:t>
            </a:r>
            <a:r>
              <a:rPr lang="tr-TR" dirty="0"/>
              <a:t> </a:t>
            </a:r>
            <a:r>
              <a:rPr lang="tr-TR" dirty="0" err="1"/>
              <a:t>reversing</a:t>
            </a:r>
            <a:r>
              <a:rPr lang="tr-TR" dirty="0"/>
              <a:t> </a:t>
            </a:r>
            <a:r>
              <a:rPr lang="tr-TR" dirty="0" err="1"/>
              <a:t>views</a:t>
            </a:r>
            <a:r>
              <a:rPr lang="tr-TR" dirty="0"/>
              <a:t>.</a:t>
            </a:r>
          </a:p>
          <a:p>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Identity Matrix</a:t>
            </a:r>
          </a:p>
        </p:txBody>
      </p:sp>
      <p:sp>
        <p:nvSpPr>
          <p:cNvPr id="3" name="Content Placeholder 2"/>
          <p:cNvSpPr>
            <a:spLocks noGrp="1"/>
          </p:cNvSpPr>
          <p:nvPr>
            <p:ph idx="1"/>
          </p:nvPr>
        </p:nvSpPr>
        <p:spPr/>
        <p:txBody>
          <a:bodyPr/>
          <a:lstStyle/>
          <a:p>
            <a:r>
              <a:rPr dirty="0"/>
              <a:t>Neutral element</a:t>
            </a:r>
            <a:endParaRPr lang="tr-TR" dirty="0"/>
          </a:p>
          <a:p>
            <a:endParaRPr lang="tr-TR" dirty="0"/>
          </a:p>
          <a:p>
            <a:r>
              <a:rPr lang="tr-TR" dirty="0"/>
              <a:t>[[1,0],[0,1]]; </a:t>
            </a:r>
            <a:r>
              <a:rPr lang="tr-TR" dirty="0" err="1"/>
              <a:t>no</a:t>
            </a:r>
            <a:r>
              <a:rPr lang="tr-TR" dirty="0"/>
              <a:t> </a:t>
            </a:r>
            <a:r>
              <a:rPr lang="tr-TR" dirty="0" err="1"/>
              <a:t>change</a:t>
            </a:r>
            <a:r>
              <a:rPr lang="tr-TR" dirty="0"/>
              <a:t>.</a:t>
            </a:r>
          </a:p>
          <a:p>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a:extLst>
              <a:ext uri="{FF2B5EF4-FFF2-40B4-BE49-F238E27FC236}">
                <a16:creationId xmlns:a16="http://schemas.microsoft.com/office/drawing/2014/main" id="{FE7400F8-6BCB-09DC-48F0-D08340D0282D}"/>
              </a:ext>
            </a:extLst>
          </p:cNvPr>
          <p:cNvSpPr>
            <a:spLocks noGrp="1" noChangeArrowheads="1"/>
          </p:cNvSpPr>
          <p:nvPr>
            <p:ph type="title"/>
          </p:nvPr>
        </p:nvSpPr>
        <p:spPr>
          <a:xfrm>
            <a:off x="1980011" y="2511029"/>
            <a:ext cx="5292328" cy="800100"/>
          </a:xfrm>
        </p:spPr>
        <p:txBody>
          <a:bodyPr/>
          <a:lstStyle/>
          <a:p>
            <a:pPr>
              <a:defRPr/>
            </a:pPr>
            <a:r>
              <a:rPr lang="en-US" altLang="tr-TR" sz="2475">
                <a:effectLst>
                  <a:outerShdw blurRad="38100" dist="38100" dir="2700000" algn="tl">
                    <a:srgbClr val="000000"/>
                  </a:outerShdw>
                </a:effectLst>
                <a:ea typeface="ＭＳ Ｐゴシック" panose="020B0600070205080204" pitchFamily="34" charset="-128"/>
              </a:rPr>
              <a:t>Representing Lines and Planes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2591866" cy="1616203"/>
          </a:xfrm>
        </p:spPr>
        <p:txBody>
          <a:bodyPr anchor="b">
            <a:normAutofit/>
          </a:bodyPr>
          <a:lstStyle/>
          <a:p>
            <a:r>
              <a:rPr lang="tr-TR" sz="2800"/>
              <a:t>Scalars</a:t>
            </a:r>
          </a:p>
        </p:txBody>
      </p:sp>
      <p:sp>
        <p:nvSpPr>
          <p:cNvPr id="3" name="Content Placeholder 2"/>
          <p:cNvSpPr>
            <a:spLocks noGrp="1"/>
          </p:cNvSpPr>
          <p:nvPr>
            <p:ph idx="1"/>
          </p:nvPr>
        </p:nvSpPr>
        <p:spPr>
          <a:xfrm>
            <a:off x="304800" y="2533476"/>
            <a:ext cx="3301999" cy="3447832"/>
          </a:xfrm>
        </p:spPr>
        <p:txBody>
          <a:bodyPr anchor="t">
            <a:normAutofit/>
          </a:bodyPr>
          <a:lstStyle/>
          <a:p>
            <a:pPr>
              <a:lnSpc>
                <a:spcPct val="90000"/>
              </a:lnSpc>
            </a:pPr>
            <a:r>
              <a:rPr lang="tr-TR" sz="1800" dirty="0"/>
              <a:t>Definition: </a:t>
            </a:r>
            <a:br>
              <a:rPr lang="tr-TR" sz="1800" dirty="0"/>
            </a:br>
            <a:r>
              <a:rPr lang="tr-TR" sz="1800" dirty="0" err="1"/>
              <a:t>single</a:t>
            </a:r>
            <a:r>
              <a:rPr lang="tr-TR" sz="1800" dirty="0"/>
              <a:t> </a:t>
            </a:r>
            <a:r>
              <a:rPr lang="tr-TR" sz="1800" dirty="0" err="1"/>
              <a:t>number</a:t>
            </a:r>
            <a:endParaRPr lang="tr-TR" sz="1800" dirty="0"/>
          </a:p>
          <a:p>
            <a:pPr>
              <a:lnSpc>
                <a:spcPct val="90000"/>
              </a:lnSpc>
            </a:pPr>
            <a:r>
              <a:rPr lang="tr-TR" sz="1800" dirty="0" err="1"/>
              <a:t>Magnitude</a:t>
            </a:r>
            <a:r>
              <a:rPr lang="tr-TR" sz="1800" dirty="0"/>
              <a:t> </a:t>
            </a:r>
            <a:r>
              <a:rPr lang="tr-TR" sz="1800" dirty="0" err="1"/>
              <a:t>only</a:t>
            </a:r>
            <a:r>
              <a:rPr lang="tr-TR" sz="1800" dirty="0"/>
              <a:t> </a:t>
            </a:r>
            <a:r>
              <a:rPr lang="tr-TR" altLang="tr-TR" sz="1800" dirty="0" err="1"/>
              <a:t>Scalars</a:t>
            </a:r>
            <a:r>
              <a:rPr lang="tr-TR" altLang="tr-TR" sz="1800" dirty="0"/>
              <a:t> </a:t>
            </a:r>
            <a:r>
              <a:rPr lang="tr-TR" altLang="tr-TR" sz="1800" dirty="0" err="1"/>
              <a:t>alone</a:t>
            </a:r>
            <a:r>
              <a:rPr lang="tr-TR" altLang="tr-TR" sz="1800" dirty="0"/>
              <a:t> </a:t>
            </a:r>
            <a:r>
              <a:rPr lang="tr-TR" altLang="tr-TR" sz="1800" dirty="0" err="1"/>
              <a:t>have</a:t>
            </a:r>
            <a:r>
              <a:rPr lang="tr-TR" altLang="tr-TR" sz="1800" dirty="0"/>
              <a:t> </a:t>
            </a:r>
            <a:r>
              <a:rPr lang="tr-TR" altLang="tr-TR" sz="1800" dirty="0" err="1"/>
              <a:t>no</a:t>
            </a:r>
            <a:r>
              <a:rPr lang="tr-TR" altLang="tr-TR" sz="1800" dirty="0"/>
              <a:t> </a:t>
            </a:r>
            <a:r>
              <a:rPr lang="tr-TR" altLang="tr-TR" sz="1800" dirty="0" err="1"/>
              <a:t>geometric</a:t>
            </a:r>
            <a:r>
              <a:rPr lang="tr-TR" altLang="tr-TR" sz="1800" dirty="0"/>
              <a:t> </a:t>
            </a:r>
            <a:r>
              <a:rPr lang="tr-TR" altLang="tr-TR" sz="1800" dirty="0" err="1"/>
              <a:t>properties</a:t>
            </a:r>
            <a:endParaRPr lang="tr-TR" sz="1800" dirty="0"/>
          </a:p>
          <a:p>
            <a:pPr>
              <a:lnSpc>
                <a:spcPct val="90000"/>
              </a:lnSpc>
            </a:pPr>
            <a:r>
              <a:rPr lang="tr-TR" sz="1800" dirty="0" err="1"/>
              <a:t>Scalars</a:t>
            </a:r>
            <a:r>
              <a:rPr lang="tr-TR" sz="1800" dirty="0"/>
              <a:t> </a:t>
            </a:r>
            <a:r>
              <a:rPr lang="tr-TR" sz="1800" dirty="0" err="1"/>
              <a:t>are</a:t>
            </a:r>
            <a:r>
              <a:rPr lang="tr-TR" sz="1800" dirty="0"/>
              <a:t> </a:t>
            </a:r>
            <a:r>
              <a:rPr lang="tr-TR" sz="1800" dirty="0" err="1"/>
              <a:t>foundational</a:t>
            </a:r>
            <a:r>
              <a:rPr lang="tr-TR" sz="1800" dirty="0"/>
              <a:t>—</a:t>
            </a:r>
            <a:r>
              <a:rPr lang="tr-TR" sz="1800" dirty="0" err="1"/>
              <a:t>e.g</a:t>
            </a:r>
            <a:r>
              <a:rPr lang="tr-TR" sz="1800" dirty="0"/>
              <a:t>., a </a:t>
            </a:r>
            <a:r>
              <a:rPr lang="tr-TR" sz="1800" dirty="0" err="1"/>
              <a:t>boat's</a:t>
            </a:r>
            <a:r>
              <a:rPr lang="tr-TR" sz="1800" dirty="0"/>
              <a:t> </a:t>
            </a:r>
            <a:r>
              <a:rPr lang="tr-TR" sz="1800" dirty="0" err="1"/>
              <a:t>speed</a:t>
            </a:r>
            <a:r>
              <a:rPr lang="tr-TR" sz="1800" dirty="0"/>
              <a:t> (5 </a:t>
            </a:r>
            <a:r>
              <a:rPr lang="tr-TR" sz="1800" dirty="0" err="1"/>
              <a:t>knots</a:t>
            </a:r>
            <a:r>
              <a:rPr lang="tr-TR" sz="1800" dirty="0"/>
              <a:t>) </a:t>
            </a:r>
            <a:r>
              <a:rPr lang="tr-TR" sz="1800" dirty="0" err="1"/>
              <a:t>or</a:t>
            </a:r>
            <a:r>
              <a:rPr lang="tr-TR" sz="1800" dirty="0"/>
              <a:t> </a:t>
            </a:r>
            <a:r>
              <a:rPr lang="tr-TR" sz="1800" dirty="0" err="1"/>
              <a:t>color</a:t>
            </a:r>
            <a:r>
              <a:rPr lang="tr-TR" sz="1800" dirty="0"/>
              <a:t> </a:t>
            </a:r>
            <a:r>
              <a:rPr lang="tr-TR" sz="1800" dirty="0" err="1"/>
              <a:t>intensity</a:t>
            </a:r>
            <a:r>
              <a:rPr lang="tr-TR" sz="1800" dirty="0"/>
              <a:t> (0.8). </a:t>
            </a:r>
          </a:p>
          <a:p>
            <a:pPr>
              <a:lnSpc>
                <a:spcPct val="90000"/>
              </a:lnSpc>
            </a:pPr>
            <a:r>
              <a:rPr lang="tr-TR" sz="1800" dirty="0" err="1"/>
              <a:t>They're</a:t>
            </a:r>
            <a:r>
              <a:rPr lang="tr-TR" sz="1800" dirty="0"/>
              <a:t> </a:t>
            </a:r>
            <a:r>
              <a:rPr lang="tr-TR" sz="1800" dirty="0" err="1"/>
              <a:t>used</a:t>
            </a:r>
            <a:r>
              <a:rPr lang="tr-TR" sz="1800" dirty="0"/>
              <a:t> in </a:t>
            </a:r>
            <a:r>
              <a:rPr lang="tr-TR" sz="1800" dirty="0" err="1"/>
              <a:t>operations</a:t>
            </a:r>
            <a:r>
              <a:rPr lang="tr-TR" sz="1800" dirty="0"/>
              <a:t> </a:t>
            </a:r>
            <a:r>
              <a:rPr lang="tr-TR" sz="1800" dirty="0" err="1"/>
              <a:t>like</a:t>
            </a:r>
            <a:r>
              <a:rPr lang="tr-TR" sz="1800" dirty="0"/>
              <a:t> </a:t>
            </a:r>
            <a:r>
              <a:rPr lang="tr-TR" sz="1800" dirty="0" err="1"/>
              <a:t>scaling</a:t>
            </a:r>
            <a:r>
              <a:rPr lang="tr-TR" sz="1800" dirty="0"/>
              <a:t> </a:t>
            </a:r>
            <a:r>
              <a:rPr lang="tr-TR" sz="1800" dirty="0" err="1"/>
              <a:t>vectors</a:t>
            </a:r>
            <a:r>
              <a:rPr lang="tr-TR" sz="1800" dirty="0"/>
              <a:t>, </a:t>
            </a:r>
            <a:r>
              <a:rPr lang="tr-TR" sz="1800" dirty="0" err="1"/>
              <a:t>which</a:t>
            </a:r>
            <a:r>
              <a:rPr lang="tr-TR" sz="1800" dirty="0"/>
              <a:t> </a:t>
            </a:r>
            <a:r>
              <a:rPr lang="tr-TR" sz="1800" dirty="0" err="1"/>
              <a:t>we'll</a:t>
            </a:r>
            <a:r>
              <a:rPr lang="tr-TR" sz="1800" dirty="0"/>
              <a:t> </a:t>
            </a:r>
            <a:r>
              <a:rPr lang="tr-TR" sz="1800" dirty="0" err="1"/>
              <a:t>see</a:t>
            </a:r>
            <a:r>
              <a:rPr lang="tr-TR" sz="1800" dirty="0"/>
              <a:t> </a:t>
            </a:r>
            <a:r>
              <a:rPr lang="tr-TR" sz="1800" dirty="0" err="1"/>
              <a:t>soon</a:t>
            </a:r>
            <a:r>
              <a:rPr lang="tr-TR" sz="1800" dirty="0"/>
              <a:t>.</a:t>
            </a:r>
          </a:p>
          <a:p>
            <a:pPr>
              <a:lnSpc>
                <a:spcPct val="90000"/>
              </a:lnSpc>
            </a:pPr>
            <a:endParaRPr lang="tr-TR" sz="1600" dirty="0"/>
          </a:p>
        </p:txBody>
      </p:sp>
      <p:pic>
        <p:nvPicPr>
          <p:cNvPr id="5" name="Resim 4">
            <a:extLst>
              <a:ext uri="{FF2B5EF4-FFF2-40B4-BE49-F238E27FC236}">
                <a16:creationId xmlns:a16="http://schemas.microsoft.com/office/drawing/2014/main" id="{7FCD6354-27DF-7D80-60C5-CB5DD92D9067}"/>
              </a:ext>
            </a:extLst>
          </p:cNvPr>
          <p:cNvPicPr>
            <a:picLocks noChangeAspect="1"/>
          </p:cNvPicPr>
          <p:nvPr/>
        </p:nvPicPr>
        <p:blipFill>
          <a:blip r:embed="rId3"/>
          <a:stretch>
            <a:fillRect/>
          </a:stretch>
        </p:blipFill>
        <p:spPr>
          <a:xfrm>
            <a:off x="3740754" y="1037650"/>
            <a:ext cx="4792009" cy="4792009"/>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051478" y="0"/>
            <a:ext cx="9252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026">
            <a:extLst>
              <a:ext uri="{FF2B5EF4-FFF2-40B4-BE49-F238E27FC236}">
                <a16:creationId xmlns:a16="http://schemas.microsoft.com/office/drawing/2014/main" id="{3F7223A8-92AF-3560-67A7-6A3859E54DA6}"/>
              </a:ext>
            </a:extLst>
          </p:cNvPr>
          <p:cNvSpPr>
            <a:spLocks noGrp="1" noChangeArrowheads="1"/>
          </p:cNvSpPr>
          <p:nvPr>
            <p:ph type="title"/>
          </p:nvPr>
        </p:nvSpPr>
        <p:spPr/>
        <p:txBody>
          <a:bodyPr/>
          <a:lstStyle/>
          <a:p>
            <a:pPr>
              <a:defRPr/>
            </a:pPr>
            <a:r>
              <a:rPr lang="en-US" altLang="tr-TR">
                <a:effectLst>
                  <a:outerShdw blurRad="38100" dist="38100" dir="2700000" algn="tl">
                    <a:srgbClr val="000000"/>
                  </a:outerShdw>
                </a:effectLst>
                <a:ea typeface="ＭＳ Ｐゴシック" panose="020B0600070205080204" pitchFamily="34" charset="-128"/>
              </a:rPr>
              <a:t>Lines</a:t>
            </a:r>
          </a:p>
        </p:txBody>
      </p:sp>
      <p:graphicFrame>
        <p:nvGraphicFramePr>
          <p:cNvPr id="51202" name="Object 2">
            <a:extLst>
              <a:ext uri="{FF2B5EF4-FFF2-40B4-BE49-F238E27FC236}">
                <a16:creationId xmlns:a16="http://schemas.microsoft.com/office/drawing/2014/main" id="{50BF26B6-BD12-0360-5CDC-21D033FBF3A3}"/>
              </a:ext>
            </a:extLst>
          </p:cNvPr>
          <p:cNvGraphicFramePr>
            <a:graphicFrameLocks noGrp="1" noChangeAspect="1"/>
          </p:cNvGraphicFramePr>
          <p:nvPr>
            <p:ph idx="1"/>
            <p:extLst>
              <p:ext uri="{D42A27DB-BD31-4B8C-83A1-F6EECF244321}">
                <p14:modId xmlns:p14="http://schemas.microsoft.com/office/powerpoint/2010/main" val="3536750762"/>
              </p:ext>
            </p:extLst>
          </p:nvPr>
        </p:nvGraphicFramePr>
        <p:xfrm>
          <a:off x="159996" y="2060871"/>
          <a:ext cx="8824007" cy="2736257"/>
        </p:xfrm>
        <a:graphic>
          <a:graphicData uri="http://schemas.openxmlformats.org/presentationml/2006/ole">
            <mc:AlternateContent xmlns:mc="http://schemas.openxmlformats.org/markup-compatibility/2006">
              <mc:Choice xmlns:v="urn:schemas-microsoft-com:vml" Requires="v">
                <p:oleObj name="Bit Eşlem Resmi" r:id="rId3" imgW="6388100" imgH="1981200" progId="Paint.Picture">
                  <p:embed/>
                </p:oleObj>
              </mc:Choice>
              <mc:Fallback>
                <p:oleObj name="Bit Eşlem Resmi" r:id="rId3" imgW="6388100" imgH="1981200" progId="Paint.Picture">
                  <p:embed/>
                  <p:pic>
                    <p:nvPicPr>
                      <p:cNvPr id="51202" name="Object 2">
                        <a:extLst>
                          <a:ext uri="{FF2B5EF4-FFF2-40B4-BE49-F238E27FC236}">
                            <a16:creationId xmlns:a16="http://schemas.microsoft.com/office/drawing/2014/main" id="{50BF26B6-BD12-0360-5CDC-21D033FBF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996" y="2060871"/>
                        <a:ext cx="8824007" cy="2736257"/>
                      </a:xfrm>
                      <a:prstGeom prst="rect">
                        <a:avLst/>
                      </a:prstGeom>
                      <a:noFill/>
                      <a:ln>
                        <a:noFill/>
                      </a:ln>
                      <a:effectLst/>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descr="AN04F10">
            <a:extLst>
              <a:ext uri="{FF2B5EF4-FFF2-40B4-BE49-F238E27FC236}">
                <a16:creationId xmlns:a16="http://schemas.microsoft.com/office/drawing/2014/main" id="{64C38C41-BC60-DEFD-989E-BE1B526AE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394" y="3050381"/>
            <a:ext cx="186213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Rectangle 4">
            <a:extLst>
              <a:ext uri="{FF2B5EF4-FFF2-40B4-BE49-F238E27FC236}">
                <a16:creationId xmlns:a16="http://schemas.microsoft.com/office/drawing/2014/main" id="{53517BF1-391B-E3D9-B837-89026B8290E9}"/>
              </a:ext>
            </a:extLst>
          </p:cNvPr>
          <p:cNvSpPr>
            <a:spLocks noGrp="1" noChangeArrowheads="1"/>
          </p:cNvSpPr>
          <p:nvPr>
            <p:ph type="body" idx="1"/>
          </p:nvPr>
        </p:nvSpPr>
        <p:spPr/>
        <p:txBody>
          <a:bodyPr/>
          <a:lstStyle/>
          <a:p>
            <a:r>
              <a:rPr lang="en-US" altLang="tr-TR" sz="1800">
                <a:ea typeface="ＭＳ Ｐゴシック" panose="020B0600070205080204" pitchFamily="34" charset="-128"/>
              </a:rPr>
              <a:t>Consider all points of the form</a:t>
            </a:r>
          </a:p>
          <a:p>
            <a:pPr lvl="1"/>
            <a:r>
              <a:rPr lang="en-US" altLang="tr-TR" sz="1650">
                <a:latin typeface="Times New Roman" panose="02020603050405020304" pitchFamily="18" charset="0"/>
                <a:ea typeface="ＭＳ Ｐゴシック" panose="020B0600070205080204" pitchFamily="34" charset="-128"/>
              </a:rPr>
              <a:t>P(</a:t>
            </a:r>
            <a:r>
              <a:rPr lang="en-US" altLang="tr-TR" sz="1500">
                <a:latin typeface="Symbol" pitchFamily="2" charset="2"/>
                <a:ea typeface="ＭＳ Ｐゴシック" panose="020B0600070205080204" pitchFamily="34" charset="-128"/>
              </a:rPr>
              <a:t>a</a:t>
            </a:r>
            <a:r>
              <a:rPr lang="en-US" altLang="tr-TR" sz="1650">
                <a:latin typeface="Times New Roman" panose="02020603050405020304" pitchFamily="18" charset="0"/>
                <a:ea typeface="ＭＳ Ｐゴシック" panose="020B0600070205080204" pitchFamily="34" charset="-128"/>
              </a:rPr>
              <a:t>)=P</a:t>
            </a:r>
            <a:r>
              <a:rPr lang="en-US" altLang="tr-TR" sz="1650" baseline="-25000">
                <a:latin typeface="Times New Roman" panose="02020603050405020304" pitchFamily="18" charset="0"/>
                <a:ea typeface="ＭＳ Ｐゴシック" panose="020B0600070205080204" pitchFamily="34" charset="-128"/>
              </a:rPr>
              <a:t>0</a:t>
            </a:r>
            <a:r>
              <a:rPr lang="en-US" altLang="tr-TR" sz="1650">
                <a:latin typeface="Times New Roman" panose="02020603050405020304" pitchFamily="18" charset="0"/>
                <a:ea typeface="ＭＳ Ｐゴシック" panose="020B0600070205080204" pitchFamily="34" charset="-128"/>
              </a:rPr>
              <a:t> + </a:t>
            </a:r>
            <a:r>
              <a:rPr lang="en-US" altLang="tr-TR" sz="1500">
                <a:latin typeface="Symbol" pitchFamily="2" charset="2"/>
                <a:ea typeface="ＭＳ Ｐゴシック" panose="020B0600070205080204" pitchFamily="34" charset="-128"/>
              </a:rPr>
              <a:t>a</a:t>
            </a:r>
            <a:r>
              <a:rPr lang="en-US" altLang="tr-TR" sz="1650">
                <a:latin typeface="Times New Roman" panose="02020603050405020304" pitchFamily="18" charset="0"/>
                <a:ea typeface="ＭＳ Ｐゴシック" panose="020B0600070205080204" pitchFamily="34" charset="-128"/>
              </a:rPr>
              <a:t> </a:t>
            </a:r>
            <a:r>
              <a:rPr lang="en-US" altLang="tr-TR" sz="1650" b="1">
                <a:latin typeface="Times New Roman" panose="02020603050405020304" pitchFamily="18" charset="0"/>
                <a:ea typeface="ＭＳ Ｐゴシック" panose="020B0600070205080204" pitchFamily="34" charset="-128"/>
              </a:rPr>
              <a:t>d</a:t>
            </a:r>
          </a:p>
          <a:p>
            <a:pPr lvl="1"/>
            <a:r>
              <a:rPr lang="en-US" altLang="tr-TR" sz="1650">
                <a:ea typeface="ＭＳ Ｐゴシック" panose="020B0600070205080204" pitchFamily="34" charset="-128"/>
              </a:rPr>
              <a:t>Set of all points that pass through P</a:t>
            </a:r>
            <a:r>
              <a:rPr lang="en-US" altLang="tr-TR" sz="1650" baseline="-25000">
                <a:latin typeface="Times New Roman" panose="02020603050405020304" pitchFamily="18" charset="0"/>
                <a:ea typeface="ＭＳ Ｐゴシック" panose="020B0600070205080204" pitchFamily="34" charset="-128"/>
              </a:rPr>
              <a:t>0</a:t>
            </a:r>
            <a:r>
              <a:rPr lang="en-US" altLang="tr-TR" sz="1650">
                <a:ea typeface="ＭＳ Ｐゴシック" panose="020B0600070205080204" pitchFamily="34" charset="-128"/>
              </a:rPr>
              <a:t> in the direction of the vector </a:t>
            </a:r>
            <a:r>
              <a:rPr lang="en-US" altLang="tr-TR" sz="1650" b="1">
                <a:latin typeface="Times New Roman" panose="02020603050405020304" pitchFamily="18" charset="0"/>
                <a:ea typeface="ＭＳ Ｐゴシック" panose="020B0600070205080204" pitchFamily="34" charset="-128"/>
              </a:rPr>
              <a:t>d</a:t>
            </a:r>
          </a:p>
        </p:txBody>
      </p:sp>
      <p:sp>
        <p:nvSpPr>
          <p:cNvPr id="177158" name="Rectangle 6">
            <a:extLst>
              <a:ext uri="{FF2B5EF4-FFF2-40B4-BE49-F238E27FC236}">
                <a16:creationId xmlns:a16="http://schemas.microsoft.com/office/drawing/2014/main" id="{3D7DA2DB-52DC-17A9-4409-0FF8084416C7}"/>
              </a:ext>
            </a:extLst>
          </p:cNvPr>
          <p:cNvSpPr>
            <a:spLocks noGrp="1" noChangeArrowheads="1"/>
          </p:cNvSpPr>
          <p:nvPr>
            <p:ph type="title"/>
          </p:nvPr>
        </p:nvSpPr>
        <p:spPr/>
        <p:txBody>
          <a:bodyPr/>
          <a:lstStyle/>
          <a:p>
            <a:pPr>
              <a:defRPr/>
            </a:pPr>
            <a:r>
              <a:rPr lang="en-US" altLang="tr-TR">
                <a:effectLst>
                  <a:outerShdw blurRad="38100" dist="38100" dir="2700000" algn="tl">
                    <a:srgbClr val="000000"/>
                  </a:outerShdw>
                </a:effectLst>
                <a:ea typeface="ＭＳ Ｐゴシック" panose="020B0600070205080204" pitchFamily="34" charset="-128"/>
              </a:rPr>
              <a:t>Parametric Representation</a:t>
            </a:r>
          </a:p>
        </p:txBody>
      </p:sp>
      <p:sp>
        <p:nvSpPr>
          <p:cNvPr id="53252" name="Text Box 7">
            <a:extLst>
              <a:ext uri="{FF2B5EF4-FFF2-40B4-BE49-F238E27FC236}">
                <a16:creationId xmlns:a16="http://schemas.microsoft.com/office/drawing/2014/main" id="{BC0678DE-69F1-2918-0696-8C201E670D45}"/>
              </a:ext>
            </a:extLst>
          </p:cNvPr>
          <p:cNvSpPr txBox="1">
            <a:spLocks noChangeArrowheads="1"/>
          </p:cNvSpPr>
          <p:nvPr/>
        </p:nvSpPr>
        <p:spPr bwMode="auto">
          <a:xfrm>
            <a:off x="1743076" y="3551635"/>
            <a:ext cx="2621576" cy="1154162"/>
          </a:xfrm>
          <a:prstGeom prst="rect">
            <a:avLst/>
          </a:prstGeom>
          <a:solidFill>
            <a:srgbClr val="FFCC99"/>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500" b="1" dirty="0"/>
              <a:t>for the segment, 0 </a:t>
            </a:r>
            <a:r>
              <a:rPr lang="en-US" altLang="tr-TR" sz="1500" b="1" dirty="0">
                <a:cs typeface="Times New Roman" panose="02020603050405020304" pitchFamily="18" charset="0"/>
              </a:rPr>
              <a:t>≤ </a:t>
            </a:r>
            <a:r>
              <a:rPr lang="en-US" altLang="tr-TR" sz="1800" dirty="0">
                <a:latin typeface="Symbol" pitchFamily="2" charset="2"/>
                <a:cs typeface="Times New Roman" panose="02020603050405020304" pitchFamily="18" charset="0"/>
              </a:rPr>
              <a:t>a</a:t>
            </a:r>
            <a:r>
              <a:rPr lang="en-US" altLang="tr-TR" sz="1500" b="1" dirty="0">
                <a:cs typeface="Times New Roman" panose="02020603050405020304" pitchFamily="18" charset="0"/>
              </a:rPr>
              <a:t> ≤ 1;</a:t>
            </a:r>
          </a:p>
          <a:p>
            <a:r>
              <a:rPr lang="en-US" altLang="tr-TR" sz="1500" b="1" dirty="0">
                <a:cs typeface="Times New Roman" panose="02020603050405020304" pitchFamily="18" charset="0"/>
              </a:rPr>
              <a:t>for the ray, 0 ≤ </a:t>
            </a:r>
            <a:r>
              <a:rPr lang="en-US" altLang="tr-TR" sz="1800" dirty="0">
                <a:latin typeface="Symbol" pitchFamily="2" charset="2"/>
                <a:cs typeface="Times New Roman" panose="02020603050405020304" pitchFamily="18" charset="0"/>
              </a:rPr>
              <a:t>a</a:t>
            </a:r>
            <a:r>
              <a:rPr lang="en-US" altLang="tr-TR" sz="1500" b="1" dirty="0">
                <a:cs typeface="Times New Roman" panose="02020603050405020304" pitchFamily="18" charset="0"/>
              </a:rPr>
              <a:t> &lt; ∞;</a:t>
            </a:r>
          </a:p>
          <a:p>
            <a:r>
              <a:rPr lang="en-US" altLang="tr-TR" sz="1500" b="1" dirty="0">
                <a:cs typeface="Times New Roman" panose="02020603050405020304" pitchFamily="18" charset="0"/>
              </a:rPr>
              <a:t>for the line, -∞ &lt; </a:t>
            </a:r>
            <a:r>
              <a:rPr lang="en-US" altLang="tr-TR" sz="1800" dirty="0">
                <a:latin typeface="Symbol" pitchFamily="2" charset="2"/>
                <a:cs typeface="Times New Roman" panose="02020603050405020304" pitchFamily="18" charset="0"/>
              </a:rPr>
              <a:t>a</a:t>
            </a:r>
            <a:r>
              <a:rPr lang="en-US" altLang="tr-TR" sz="1500" b="1" dirty="0">
                <a:cs typeface="Times New Roman" panose="02020603050405020304" pitchFamily="18" charset="0"/>
              </a:rPr>
              <a:t> &lt; ∞;</a:t>
            </a:r>
          </a:p>
          <a:p>
            <a:endParaRPr lang="en-US" altLang="tr-TR" sz="1500" b="1" dirty="0">
              <a:cs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a:extLst>
              <a:ext uri="{FF2B5EF4-FFF2-40B4-BE49-F238E27FC236}">
                <a16:creationId xmlns:a16="http://schemas.microsoft.com/office/drawing/2014/main" id="{A208905F-4090-7F34-F1D1-0A4990B389D4}"/>
              </a:ext>
            </a:extLst>
          </p:cNvPr>
          <p:cNvSpPr>
            <a:spLocks noGrp="1" noChangeArrowheads="1"/>
          </p:cNvSpPr>
          <p:nvPr>
            <p:ph type="body" idx="1"/>
          </p:nvPr>
        </p:nvSpPr>
        <p:spPr/>
        <p:txBody>
          <a:bodyPr/>
          <a:lstStyle/>
          <a:p>
            <a:r>
              <a:rPr lang="en-US" altLang="tr-TR" sz="1800">
                <a:ea typeface="ＭＳ Ｐゴシック" panose="020B0600070205080204" pitchFamily="34" charset="-128"/>
              </a:rPr>
              <a:t>This form is known as the parametric form of the line</a:t>
            </a:r>
          </a:p>
          <a:p>
            <a:pPr lvl="1"/>
            <a:endParaRPr lang="en-US" altLang="tr-TR" sz="1650">
              <a:ea typeface="ＭＳ Ｐゴシック" panose="020B0600070205080204" pitchFamily="34" charset="-128"/>
            </a:endParaRPr>
          </a:p>
          <a:p>
            <a:pPr lvl="1"/>
            <a:r>
              <a:rPr lang="en-US" altLang="tr-TR" sz="1650">
                <a:ea typeface="ＭＳ Ｐゴシック" panose="020B0600070205080204" pitchFamily="34" charset="-128"/>
              </a:rPr>
              <a:t>More robust and general than other forms</a:t>
            </a:r>
          </a:p>
          <a:p>
            <a:pPr lvl="1"/>
            <a:endParaRPr lang="en-US" altLang="tr-TR" sz="1650">
              <a:ea typeface="ＭＳ Ｐゴシック" panose="020B0600070205080204" pitchFamily="34" charset="-128"/>
            </a:endParaRPr>
          </a:p>
          <a:p>
            <a:pPr lvl="1"/>
            <a:endParaRPr lang="en-US" altLang="tr-TR" sz="1650">
              <a:ea typeface="ＭＳ Ｐゴシック" panose="020B0600070205080204" pitchFamily="34" charset="-128"/>
            </a:endParaRPr>
          </a:p>
          <a:p>
            <a:pPr lvl="1"/>
            <a:r>
              <a:rPr lang="en-US" altLang="tr-TR" sz="1650">
                <a:ea typeface="ＭＳ Ｐゴシック" panose="020B0600070205080204" pitchFamily="34" charset="-128"/>
              </a:rPr>
              <a:t>Extends to curves and surfaces</a:t>
            </a:r>
          </a:p>
          <a:p>
            <a:pPr lvl="1">
              <a:buFontTx/>
              <a:buNone/>
            </a:pPr>
            <a:endParaRPr lang="en-US" altLang="tr-TR" sz="1650">
              <a:latin typeface="Times New Roman" panose="02020603050405020304" pitchFamily="18" charset="0"/>
              <a:ea typeface="ＭＳ Ｐゴシック" panose="020B0600070205080204" pitchFamily="34" charset="-128"/>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32B60B02-5A49-8769-165A-29C111C12014}"/>
              </a:ext>
            </a:extLst>
          </p:cNvPr>
          <p:cNvSpPr>
            <a:spLocks noGrp="1" noChangeArrowheads="1"/>
          </p:cNvSpPr>
          <p:nvPr>
            <p:ph type="title"/>
          </p:nvPr>
        </p:nvSpPr>
        <p:spPr/>
        <p:txBody>
          <a:bodyPr/>
          <a:lstStyle/>
          <a:p>
            <a:pPr>
              <a:defRPr/>
            </a:pPr>
            <a:r>
              <a:rPr lang="en-US" altLang="tr-TR">
                <a:effectLst>
                  <a:outerShdw blurRad="38100" dist="38100" dir="2700000" algn="tl">
                    <a:srgbClr val="000000"/>
                  </a:outerShdw>
                </a:effectLst>
                <a:ea typeface="ＭＳ Ｐゴシック" panose="020B0600070205080204" pitchFamily="34" charset="-128"/>
              </a:rPr>
              <a:t>Rays and Line Segments</a:t>
            </a:r>
          </a:p>
        </p:txBody>
      </p:sp>
      <p:sp>
        <p:nvSpPr>
          <p:cNvPr id="57346" name="Rectangle 3">
            <a:extLst>
              <a:ext uri="{FF2B5EF4-FFF2-40B4-BE49-F238E27FC236}">
                <a16:creationId xmlns:a16="http://schemas.microsoft.com/office/drawing/2014/main" id="{7B6A6E89-F2AD-56B4-9F9A-2A58ABB8F020}"/>
              </a:ext>
            </a:extLst>
          </p:cNvPr>
          <p:cNvSpPr>
            <a:spLocks noGrp="1" noChangeArrowheads="1"/>
          </p:cNvSpPr>
          <p:nvPr>
            <p:ph type="body" idx="1"/>
          </p:nvPr>
        </p:nvSpPr>
        <p:spPr>
          <a:xfrm>
            <a:off x="657226" y="1417638"/>
            <a:ext cx="6047185" cy="3543300"/>
          </a:xfrm>
        </p:spPr>
        <p:txBody>
          <a:bodyPr/>
          <a:lstStyle/>
          <a:p>
            <a:r>
              <a:rPr lang="en-US" altLang="tr-TR" sz="1800" dirty="0">
                <a:ea typeface="ＭＳ Ｐゴシック" panose="020B0600070205080204" pitchFamily="34" charset="-128"/>
              </a:rPr>
              <a:t>If </a:t>
            </a:r>
            <a:r>
              <a:rPr lang="en-US" altLang="tr-TR" sz="1800" dirty="0">
                <a:latin typeface="Symbol" pitchFamily="2" charset="2"/>
                <a:ea typeface="ＭＳ Ｐゴシック" panose="020B0600070205080204" pitchFamily="34" charset="-128"/>
              </a:rPr>
              <a:t>a</a:t>
            </a:r>
            <a:r>
              <a:rPr lang="en-US" altLang="tr-TR" sz="1800" dirty="0">
                <a:ea typeface="ＭＳ Ｐゴシック" panose="020B0600070205080204" pitchFamily="34" charset="-128"/>
              </a:rPr>
              <a:t> </a:t>
            </a:r>
            <a:r>
              <a:rPr lang="en-US" altLang="tr-TR" sz="1800" dirty="0">
                <a:ea typeface="ＭＳ Ｐゴシック" panose="020B0600070205080204" pitchFamily="34" charset="-128"/>
                <a:cs typeface="Arial" panose="020B0604020202020204" pitchFamily="34" charset="0"/>
              </a:rPr>
              <a:t>≥ </a:t>
            </a:r>
            <a:r>
              <a:rPr lang="en-US" altLang="tr-TR" sz="1800" dirty="0">
                <a:ea typeface="ＭＳ Ｐゴシック" panose="020B0600070205080204" pitchFamily="34" charset="-128"/>
              </a:rPr>
              <a:t>0, then </a:t>
            </a:r>
            <a:r>
              <a:rPr lang="en-US" altLang="tr-TR" sz="1800" dirty="0">
                <a:latin typeface="Times New Roman" panose="02020603050405020304" pitchFamily="18" charset="0"/>
                <a:ea typeface="ＭＳ Ｐゴシック" panose="020B0600070205080204" pitchFamily="34" charset="-128"/>
              </a:rPr>
              <a:t>P(</a:t>
            </a:r>
            <a:r>
              <a:rPr lang="en-US" altLang="tr-TR" sz="1800" dirty="0">
                <a:latin typeface="Symbol" pitchFamily="2" charset="2"/>
                <a:ea typeface="ＭＳ Ｐゴシック" panose="020B0600070205080204" pitchFamily="34" charset="-128"/>
              </a:rPr>
              <a:t>a</a:t>
            </a:r>
            <a:r>
              <a:rPr lang="en-US" altLang="tr-TR" sz="1800" dirty="0">
                <a:latin typeface="Times New Roman" panose="02020603050405020304" pitchFamily="18" charset="0"/>
                <a:ea typeface="ＭＳ Ｐゴシック" panose="020B0600070205080204" pitchFamily="34" charset="-128"/>
              </a:rPr>
              <a:t>)</a:t>
            </a:r>
            <a:r>
              <a:rPr lang="en-US" altLang="tr-TR" sz="1800" dirty="0">
                <a:ea typeface="ＭＳ Ｐゴシック" panose="020B0600070205080204" pitchFamily="34" charset="-128"/>
              </a:rPr>
              <a:t> is the </a:t>
            </a:r>
            <a:r>
              <a:rPr lang="en-US" altLang="tr-TR" sz="1800" i="1" dirty="0">
                <a:ea typeface="ＭＳ Ｐゴシック" panose="020B0600070205080204" pitchFamily="34" charset="-128"/>
              </a:rPr>
              <a:t>ray</a:t>
            </a:r>
            <a:r>
              <a:rPr lang="en-US" altLang="tr-TR" sz="1800" dirty="0">
                <a:ea typeface="ＭＳ Ｐゴシック" panose="020B0600070205080204" pitchFamily="34" charset="-128"/>
              </a:rPr>
              <a:t> leaving P</a:t>
            </a:r>
            <a:r>
              <a:rPr lang="en-US" altLang="tr-TR" sz="1800" baseline="-25000" dirty="0">
                <a:ea typeface="ＭＳ Ｐゴシック" panose="020B0600070205080204" pitchFamily="34" charset="-128"/>
              </a:rPr>
              <a:t>0</a:t>
            </a:r>
            <a:r>
              <a:rPr lang="en-US" altLang="tr-TR" sz="1800" dirty="0">
                <a:ea typeface="ＭＳ Ｐゴシック" panose="020B0600070205080204" pitchFamily="34" charset="-128"/>
              </a:rPr>
              <a:t> in the direction </a:t>
            </a:r>
            <a:r>
              <a:rPr lang="en-US" altLang="tr-TR" sz="1800" b="1" dirty="0">
                <a:latin typeface="Times New Roman" panose="02020603050405020304" pitchFamily="18" charset="0"/>
                <a:ea typeface="ＭＳ Ｐゴシック" panose="020B0600070205080204" pitchFamily="34" charset="-128"/>
              </a:rPr>
              <a:t>d</a:t>
            </a:r>
          </a:p>
          <a:p>
            <a:pPr>
              <a:buFontTx/>
              <a:buNone/>
            </a:pPr>
            <a:r>
              <a:rPr lang="en-US" altLang="tr-TR" sz="1800" dirty="0">
                <a:ea typeface="ＭＳ Ｐゴシック" panose="020B0600070205080204" pitchFamily="34" charset="-128"/>
              </a:rPr>
              <a:t> If we use two points to define </a:t>
            </a:r>
            <a:r>
              <a:rPr lang="en-US" altLang="tr-TR" sz="1800" dirty="0">
                <a:latin typeface="Times New Roman" panose="02020603050405020304" pitchFamily="18" charset="0"/>
                <a:ea typeface="ＭＳ Ｐゴシック" panose="020B0600070205080204" pitchFamily="34" charset="-128"/>
              </a:rPr>
              <a:t>v</a:t>
            </a:r>
            <a:r>
              <a:rPr lang="en-US" altLang="tr-TR" sz="1800" dirty="0">
                <a:ea typeface="ＭＳ Ｐゴシック" panose="020B0600070205080204" pitchFamily="34" charset="-128"/>
              </a:rPr>
              <a:t>, then</a:t>
            </a:r>
          </a:p>
          <a:p>
            <a:pPr>
              <a:buFontTx/>
              <a:buNone/>
            </a:pPr>
            <a:r>
              <a:rPr lang="en-US" altLang="tr-TR" sz="1800" dirty="0">
                <a:latin typeface="Times New Roman" panose="02020603050405020304" pitchFamily="18" charset="0"/>
                <a:ea typeface="ＭＳ Ｐゴシック" panose="020B0600070205080204" pitchFamily="34" charset="-128"/>
              </a:rPr>
              <a:t>P( </a:t>
            </a:r>
            <a:r>
              <a:rPr lang="en-US" altLang="tr-TR" sz="1800" dirty="0">
                <a:latin typeface="Symbol" pitchFamily="2" charset="2"/>
                <a:ea typeface="ＭＳ Ｐゴシック" panose="020B0600070205080204" pitchFamily="34" charset="-128"/>
              </a:rPr>
              <a:t>a</a:t>
            </a:r>
            <a:r>
              <a:rPr lang="en-US" altLang="tr-TR" sz="1800" dirty="0">
                <a:latin typeface="Times New Roman" panose="02020603050405020304" pitchFamily="18" charset="0"/>
                <a:ea typeface="ＭＳ Ｐゴシック" panose="020B0600070205080204" pitchFamily="34" charset="-128"/>
              </a:rPr>
              <a:t>) = Q + </a:t>
            </a:r>
            <a:r>
              <a:rPr lang="en-US" altLang="tr-TR" sz="1800" dirty="0">
                <a:latin typeface="Symbol" pitchFamily="2" charset="2"/>
                <a:ea typeface="ＭＳ Ｐゴシック" panose="020B0600070205080204" pitchFamily="34" charset="-128"/>
              </a:rPr>
              <a:t>a</a:t>
            </a:r>
            <a:r>
              <a:rPr lang="en-US" altLang="tr-TR" sz="1800" dirty="0">
                <a:latin typeface="Times New Roman" panose="02020603050405020304" pitchFamily="18" charset="0"/>
                <a:ea typeface="ＭＳ Ｐゴシック" panose="020B0600070205080204" pitchFamily="34" charset="-128"/>
              </a:rPr>
              <a:t> (R-Q)=</a:t>
            </a:r>
            <a:r>
              <a:rPr lang="en-US" altLang="tr-TR" sz="1800" dirty="0" err="1">
                <a:latin typeface="Times New Roman" panose="02020603050405020304" pitchFamily="18" charset="0"/>
                <a:ea typeface="ＭＳ Ｐゴシック" panose="020B0600070205080204" pitchFamily="34" charset="-128"/>
              </a:rPr>
              <a:t>Q+</a:t>
            </a:r>
            <a:r>
              <a:rPr lang="en-US" altLang="tr-TR" sz="1800" dirty="0" err="1">
                <a:latin typeface="Symbol" pitchFamily="2" charset="2"/>
                <a:ea typeface="ＭＳ Ｐゴシック" panose="020B0600070205080204" pitchFamily="34" charset="-128"/>
              </a:rPr>
              <a:t>a</a:t>
            </a:r>
            <a:r>
              <a:rPr lang="en-US" altLang="tr-TR" sz="1800" dirty="0" err="1">
                <a:latin typeface="Times New Roman" panose="02020603050405020304" pitchFamily="18" charset="0"/>
                <a:ea typeface="ＭＳ Ｐゴシック" panose="020B0600070205080204" pitchFamily="34" charset="-128"/>
              </a:rPr>
              <a:t>v</a:t>
            </a:r>
            <a:endParaRPr lang="en-US" altLang="tr-TR" sz="1800" dirty="0">
              <a:latin typeface="Times New Roman" panose="02020603050405020304" pitchFamily="18" charset="0"/>
              <a:ea typeface="ＭＳ Ｐゴシック" panose="020B0600070205080204" pitchFamily="34" charset="-128"/>
            </a:endParaRPr>
          </a:p>
          <a:p>
            <a:pPr>
              <a:buFontTx/>
              <a:buNone/>
            </a:pPr>
            <a:r>
              <a:rPr lang="en-US" altLang="tr-TR" sz="1800" dirty="0">
                <a:latin typeface="Times New Roman" panose="02020603050405020304" pitchFamily="18" charset="0"/>
                <a:ea typeface="ＭＳ Ｐゴシック" panose="020B0600070205080204" pitchFamily="34" charset="-128"/>
              </a:rPr>
              <a:t>=</a:t>
            </a:r>
            <a:r>
              <a:rPr lang="en-US" altLang="tr-TR" sz="1800" dirty="0" err="1">
                <a:latin typeface="Symbol" pitchFamily="2" charset="2"/>
                <a:ea typeface="ＭＳ Ｐゴシック" panose="020B0600070205080204" pitchFamily="34" charset="-128"/>
              </a:rPr>
              <a:t>a</a:t>
            </a:r>
            <a:r>
              <a:rPr lang="en-US" altLang="tr-TR" sz="1800" dirty="0" err="1">
                <a:latin typeface="Times New Roman" panose="02020603050405020304" pitchFamily="18" charset="0"/>
                <a:ea typeface="ＭＳ Ｐゴシック" panose="020B0600070205080204" pitchFamily="34" charset="-128"/>
              </a:rPr>
              <a:t>R</a:t>
            </a:r>
            <a:r>
              <a:rPr lang="en-US" altLang="tr-TR" sz="1800" dirty="0">
                <a:latin typeface="Times New Roman" panose="02020603050405020304" pitchFamily="18" charset="0"/>
                <a:ea typeface="ＭＳ Ｐゴシック" panose="020B0600070205080204" pitchFamily="34" charset="-128"/>
              </a:rPr>
              <a:t> + (1-</a:t>
            </a:r>
            <a:r>
              <a:rPr lang="en-US" altLang="tr-TR" sz="1800" dirty="0">
                <a:latin typeface="Symbol" pitchFamily="2" charset="2"/>
                <a:ea typeface="ＭＳ Ｐゴシック" panose="020B0600070205080204" pitchFamily="34" charset="-128"/>
              </a:rPr>
              <a:t>a</a:t>
            </a:r>
            <a:r>
              <a:rPr lang="en-US" altLang="tr-TR" sz="1800" dirty="0">
                <a:latin typeface="Times New Roman" panose="02020603050405020304" pitchFamily="18" charset="0"/>
                <a:ea typeface="ＭＳ Ｐゴシック" panose="020B0600070205080204" pitchFamily="34" charset="-128"/>
              </a:rPr>
              <a:t>)Q</a:t>
            </a:r>
          </a:p>
          <a:p>
            <a:pPr>
              <a:buFontTx/>
              <a:buNone/>
            </a:pPr>
            <a:endParaRPr lang="en-US" altLang="tr-TR" sz="1800" dirty="0">
              <a:ea typeface="ＭＳ Ｐゴシック" panose="020B0600070205080204" pitchFamily="34" charset="-128"/>
            </a:endParaRPr>
          </a:p>
          <a:p>
            <a:pPr>
              <a:buFontTx/>
              <a:buNone/>
            </a:pPr>
            <a:endParaRPr lang="en-US" altLang="tr-TR" sz="1800" dirty="0">
              <a:ea typeface="ＭＳ Ｐゴシック" panose="020B0600070205080204" pitchFamily="34" charset="-128"/>
            </a:endParaRPr>
          </a:p>
          <a:p>
            <a:pPr>
              <a:buFontTx/>
              <a:buNone/>
            </a:pPr>
            <a:r>
              <a:rPr lang="en-US" altLang="tr-TR" sz="1800" dirty="0">
                <a:ea typeface="ＭＳ Ｐゴシック" panose="020B0600070205080204" pitchFamily="34" charset="-128"/>
              </a:rPr>
              <a:t>For </a:t>
            </a:r>
            <a:r>
              <a:rPr lang="en-US" altLang="tr-TR" sz="1800" dirty="0">
                <a:latin typeface="Times New Roman" panose="02020603050405020304" pitchFamily="18" charset="0"/>
                <a:ea typeface="ＭＳ Ｐゴシック" panose="020B0600070205080204" pitchFamily="34" charset="-128"/>
              </a:rPr>
              <a:t>0 </a:t>
            </a:r>
            <a:r>
              <a:rPr lang="en-US" altLang="tr-TR" sz="2025" dirty="0">
                <a:ea typeface="ＭＳ Ｐゴシック" panose="020B0600070205080204" pitchFamily="34" charset="-128"/>
              </a:rPr>
              <a:t>≤ </a:t>
            </a:r>
            <a:r>
              <a:rPr lang="en-US" altLang="tr-TR" sz="1800" dirty="0">
                <a:latin typeface="Symbol" pitchFamily="2" charset="2"/>
                <a:ea typeface="ＭＳ Ｐゴシック" panose="020B0600070205080204" pitchFamily="34" charset="-128"/>
              </a:rPr>
              <a:t>a </a:t>
            </a:r>
            <a:r>
              <a:rPr lang="en-US" altLang="tr-TR" sz="2025" dirty="0">
                <a:ea typeface="ＭＳ Ｐゴシック" panose="020B0600070205080204" pitchFamily="34" charset="-128"/>
              </a:rPr>
              <a:t>≤ </a:t>
            </a:r>
            <a:r>
              <a:rPr lang="en-US" altLang="tr-TR" sz="1800" dirty="0">
                <a:latin typeface="Times New Roman" panose="02020603050405020304" pitchFamily="18" charset="0"/>
                <a:ea typeface="ＭＳ Ｐゴシック" panose="020B0600070205080204" pitchFamily="34" charset="-128"/>
              </a:rPr>
              <a:t>1</a:t>
            </a:r>
            <a:r>
              <a:rPr lang="en-US" altLang="tr-TR" sz="1800" dirty="0">
                <a:ea typeface="ＭＳ Ｐゴシック" panose="020B0600070205080204" pitchFamily="34" charset="-128"/>
              </a:rPr>
              <a:t> we get </a:t>
            </a:r>
            <a:r>
              <a:rPr lang="en-US" altLang="tr-TR" sz="1800" b="1" dirty="0">
                <a:ea typeface="ＭＳ Ｐゴシック" panose="020B0600070205080204" pitchFamily="34" charset="-128"/>
              </a:rPr>
              <a:t>all the</a:t>
            </a:r>
          </a:p>
          <a:p>
            <a:pPr>
              <a:buFontTx/>
              <a:buNone/>
            </a:pPr>
            <a:r>
              <a:rPr lang="en-US" altLang="tr-TR" sz="1800" b="1" dirty="0">
                <a:ea typeface="ＭＳ Ｐゴシック" panose="020B0600070205080204" pitchFamily="34" charset="-128"/>
              </a:rPr>
              <a:t>points</a:t>
            </a:r>
            <a:r>
              <a:rPr lang="en-US" altLang="tr-TR" sz="1800" dirty="0">
                <a:ea typeface="ＭＳ Ｐゴシック" panose="020B0600070205080204" pitchFamily="34" charset="-128"/>
              </a:rPr>
              <a:t> on the </a:t>
            </a:r>
            <a:r>
              <a:rPr lang="en-US" altLang="tr-TR" sz="1800" i="1" dirty="0">
                <a:ea typeface="ＭＳ Ｐゴシック" panose="020B0600070205080204" pitchFamily="34" charset="-128"/>
              </a:rPr>
              <a:t>line segment</a:t>
            </a:r>
          </a:p>
          <a:p>
            <a:pPr>
              <a:buFontTx/>
              <a:buNone/>
            </a:pPr>
            <a:r>
              <a:rPr lang="en-US" altLang="tr-TR" sz="1800" dirty="0">
                <a:ea typeface="ＭＳ Ｐゴシック" panose="020B0600070205080204" pitchFamily="34" charset="-128"/>
              </a:rPr>
              <a:t>joining </a:t>
            </a:r>
            <a:r>
              <a:rPr lang="en-US" altLang="tr-TR" sz="1800" dirty="0">
                <a:latin typeface="Times New Roman" panose="02020603050405020304" pitchFamily="18" charset="0"/>
                <a:ea typeface="ＭＳ Ｐゴシック" panose="020B0600070205080204" pitchFamily="34" charset="-128"/>
              </a:rPr>
              <a:t>R</a:t>
            </a:r>
            <a:r>
              <a:rPr lang="en-US" altLang="tr-TR" sz="1800" dirty="0">
                <a:ea typeface="ＭＳ Ｐゴシック" panose="020B0600070205080204" pitchFamily="34" charset="-128"/>
              </a:rPr>
              <a:t> and </a:t>
            </a:r>
            <a:r>
              <a:rPr lang="en-US" altLang="tr-TR" sz="1800" dirty="0">
                <a:latin typeface="Times New Roman" panose="02020603050405020304" pitchFamily="18" charset="0"/>
                <a:ea typeface="ＭＳ Ｐゴシック" panose="020B0600070205080204" pitchFamily="34" charset="-128"/>
              </a:rPr>
              <a:t>Q</a:t>
            </a:r>
          </a:p>
        </p:txBody>
      </p:sp>
      <p:pic>
        <p:nvPicPr>
          <p:cNvPr id="57347" name="Picture 4" descr="AN04F11">
            <a:extLst>
              <a:ext uri="{FF2B5EF4-FFF2-40B4-BE49-F238E27FC236}">
                <a16:creationId xmlns:a16="http://schemas.microsoft.com/office/drawing/2014/main" id="{94310F21-B5E3-9B7B-525B-065215FA3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914650"/>
            <a:ext cx="2286000" cy="202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0B0B4FF9-AFC7-7256-A669-21425EA1DF27}"/>
              </a:ext>
            </a:extLst>
          </p:cNvPr>
          <p:cNvSpPr>
            <a:spLocks noGrp="1" noChangeArrowheads="1"/>
          </p:cNvSpPr>
          <p:nvPr>
            <p:ph type="title"/>
          </p:nvPr>
        </p:nvSpPr>
        <p:spPr>
          <a:xfrm>
            <a:off x="371830" y="571500"/>
            <a:ext cx="7596188" cy="800100"/>
          </a:xfrm>
        </p:spPr>
        <p:txBody>
          <a:bodyPr>
            <a:normAutofit fontScale="90000"/>
          </a:bodyPr>
          <a:lstStyle/>
          <a:p>
            <a:pPr>
              <a:defRPr/>
            </a:pPr>
            <a:r>
              <a:rPr lang="en-US" altLang="tr-TR" dirty="0">
                <a:effectLst>
                  <a:outerShdw blurRad="38100" dist="38100" dir="2700000" algn="tl">
                    <a:srgbClr val="000000"/>
                  </a:outerShdw>
                </a:effectLst>
                <a:ea typeface="ＭＳ Ｐゴシック" panose="020B0600070205080204" pitchFamily="34" charset="-128"/>
              </a:rPr>
              <a:t>Point normal form for the Equation of a Line (Implicit form)</a:t>
            </a:r>
          </a:p>
        </p:txBody>
      </p:sp>
      <p:sp>
        <p:nvSpPr>
          <p:cNvPr id="59394" name="Rectangle 3">
            <a:extLst>
              <a:ext uri="{FF2B5EF4-FFF2-40B4-BE49-F238E27FC236}">
                <a16:creationId xmlns:a16="http://schemas.microsoft.com/office/drawing/2014/main" id="{3FDDAA37-BD5A-E268-A5D1-C2E1D8CB3326}"/>
              </a:ext>
            </a:extLst>
          </p:cNvPr>
          <p:cNvSpPr>
            <a:spLocks noGrp="1" noChangeArrowheads="1"/>
          </p:cNvSpPr>
          <p:nvPr>
            <p:ph type="body" idx="1"/>
          </p:nvPr>
        </p:nvSpPr>
        <p:spPr>
          <a:xfrm>
            <a:off x="1597996" y="1785937"/>
            <a:ext cx="6047185" cy="3543300"/>
          </a:xfrm>
        </p:spPr>
        <p:txBody>
          <a:bodyPr/>
          <a:lstStyle/>
          <a:p>
            <a:pPr>
              <a:buFontTx/>
              <a:buNone/>
            </a:pPr>
            <a:r>
              <a:rPr lang="en-US" altLang="tr-TR" dirty="0">
                <a:latin typeface="Times New Roman" panose="02020603050405020304" pitchFamily="18" charset="0"/>
                <a:ea typeface="ＭＳ Ｐゴシック" panose="020B0600070205080204" pitchFamily="34" charset="-128"/>
              </a:rPr>
              <a:t>f x + g y = 1   (2D)</a:t>
            </a:r>
          </a:p>
        </p:txBody>
      </p:sp>
      <p:sp>
        <p:nvSpPr>
          <p:cNvPr id="179205" name="Rectangle 5">
            <a:extLst>
              <a:ext uri="{FF2B5EF4-FFF2-40B4-BE49-F238E27FC236}">
                <a16:creationId xmlns:a16="http://schemas.microsoft.com/office/drawing/2014/main" id="{CAACCAB8-A145-CDEC-B13B-BD249D022B2E}"/>
              </a:ext>
            </a:extLst>
          </p:cNvPr>
          <p:cNvSpPr>
            <a:spLocks noChangeArrowheads="1"/>
          </p:cNvSpPr>
          <p:nvPr/>
        </p:nvSpPr>
        <p:spPr bwMode="auto">
          <a:xfrm>
            <a:off x="1656160" y="2457450"/>
            <a:ext cx="6047184"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190500" indent="-190500">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pPr>
            <a:r>
              <a:rPr lang="en-US" altLang="tr-TR" sz="2100" dirty="0"/>
              <a:t>(f, g) . (x, y) = 1 (What is this ?)</a:t>
            </a:r>
          </a:p>
          <a:p>
            <a:pPr>
              <a:spcBef>
                <a:spcPct val="20000"/>
              </a:spcBef>
            </a:pPr>
            <a:endParaRPr lang="en-US" altLang="tr-TR" sz="2100" dirty="0"/>
          </a:p>
          <a:p>
            <a:pPr>
              <a:spcBef>
                <a:spcPct val="20000"/>
              </a:spcBef>
            </a:pPr>
            <a:r>
              <a:rPr lang="en-US" altLang="tr-TR" sz="2100" dirty="0"/>
              <a:t>Every point (</a:t>
            </a:r>
            <a:r>
              <a:rPr lang="en-US" altLang="tr-TR" sz="2100" dirty="0" err="1"/>
              <a:t>x,y</a:t>
            </a:r>
            <a:r>
              <a:rPr lang="en-US" altLang="tr-TR" sz="2100" dirty="0"/>
              <a:t>) that satisfies this equation lies on the line so the equation provides a condition for a point to be on the line.</a:t>
            </a:r>
          </a:p>
          <a:p>
            <a:pPr>
              <a:spcBef>
                <a:spcPct val="20000"/>
              </a:spcBef>
            </a:pPr>
            <a:endParaRPr lang="en-US" altLang="tr-TR" sz="2100" dirty="0"/>
          </a:p>
          <a:p>
            <a:pPr>
              <a:spcBef>
                <a:spcPct val="20000"/>
              </a:spcBef>
            </a:pPr>
            <a:endParaRPr lang="en-US" altLang="tr-TR" sz="2100" dirty="0"/>
          </a:p>
          <a:p>
            <a:pPr>
              <a:spcBef>
                <a:spcPct val="20000"/>
              </a:spcBef>
            </a:pPr>
            <a:endParaRPr lang="en-US" altLang="tr-TR" sz="2100" dirty="0"/>
          </a:p>
        </p:txBody>
      </p:sp>
      <p:sp>
        <p:nvSpPr>
          <p:cNvPr id="59396" name="Text Box 6">
            <a:extLst>
              <a:ext uri="{FF2B5EF4-FFF2-40B4-BE49-F238E27FC236}">
                <a16:creationId xmlns:a16="http://schemas.microsoft.com/office/drawing/2014/main" id="{B9CA9751-EEC4-1162-C6C3-868386D0C170}"/>
              </a:ext>
            </a:extLst>
          </p:cNvPr>
          <p:cNvSpPr txBox="1">
            <a:spLocks noChangeArrowheads="1"/>
          </p:cNvSpPr>
          <p:nvPr/>
        </p:nvSpPr>
        <p:spPr bwMode="auto">
          <a:xfrm>
            <a:off x="1275160" y="4869658"/>
            <a:ext cx="66928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(This form is very useful in such tasks as clipping, eliminating hidden </a:t>
            </a:r>
          </a:p>
          <a:p>
            <a:r>
              <a:rPr lang="en-US" altLang="tr-TR" sz="1800"/>
              <a:t>lines, and tracing rays.)</a:t>
            </a:r>
            <a:endParaRPr lang="tr-TR" altLang="tr-TR"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9205"/>
                                        </p:tgtEl>
                                        <p:attrNameLst>
                                          <p:attrName>style.visibility</p:attrName>
                                        </p:attrNameLst>
                                      </p:cBhvr>
                                      <p:to>
                                        <p:strVal val="visible"/>
                                      </p:to>
                                    </p:set>
                                    <p:animEffect transition="in" filter="box(in)">
                                      <p:cBhvr>
                                        <p:cTn id="7" dur="500"/>
                                        <p:tgtEl>
                                          <p:spTgt spid="179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57A1DB27-54B8-117F-BA08-EA1A0E8555CD}"/>
              </a:ext>
            </a:extLst>
          </p:cNvPr>
          <p:cNvSpPr>
            <a:spLocks noGrp="1" noChangeArrowheads="1"/>
          </p:cNvSpPr>
          <p:nvPr>
            <p:ph type="title"/>
          </p:nvPr>
        </p:nvSpPr>
        <p:spPr>
          <a:xfrm>
            <a:off x="1763316" y="442912"/>
            <a:ext cx="5238750" cy="800100"/>
          </a:xfrm>
        </p:spPr>
        <p:txBody>
          <a:bodyPr/>
          <a:lstStyle/>
          <a:p>
            <a:pPr>
              <a:defRPr/>
            </a:pPr>
            <a:r>
              <a:rPr lang="en-US" altLang="tr-TR" sz="2475" dirty="0">
                <a:effectLst>
                  <a:outerShdw blurRad="38100" dist="38100" dir="2700000" algn="tl">
                    <a:srgbClr val="000000"/>
                  </a:outerShdw>
                </a:effectLst>
                <a:ea typeface="ＭＳ Ｐゴシック" panose="020B0600070205080204" pitchFamily="34" charset="-128"/>
              </a:rPr>
              <a:t>Point normal form (Implicit form)</a:t>
            </a:r>
          </a:p>
        </p:txBody>
      </p:sp>
      <p:sp>
        <p:nvSpPr>
          <p:cNvPr id="61442" name="Text Box 5">
            <a:extLst>
              <a:ext uri="{FF2B5EF4-FFF2-40B4-BE49-F238E27FC236}">
                <a16:creationId xmlns:a16="http://schemas.microsoft.com/office/drawing/2014/main" id="{F2CBE508-3EC2-FD5C-E117-69DB2408832C}"/>
              </a:ext>
            </a:extLst>
          </p:cNvPr>
          <p:cNvSpPr txBox="1">
            <a:spLocks noChangeArrowheads="1"/>
          </p:cNvSpPr>
          <p:nvPr/>
        </p:nvSpPr>
        <p:spPr bwMode="auto">
          <a:xfrm>
            <a:off x="1497806" y="3158730"/>
            <a:ext cx="66117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The line passes through the points C and B. What is the point normal </a:t>
            </a:r>
          </a:p>
          <a:p>
            <a:r>
              <a:rPr lang="en-US" altLang="tr-TR" sz="1800"/>
              <a:t>form of L?</a:t>
            </a:r>
            <a:endParaRPr lang="tr-TR" altLang="tr-TR" sz="1800"/>
          </a:p>
        </p:txBody>
      </p:sp>
      <p:graphicFrame>
        <p:nvGraphicFramePr>
          <p:cNvPr id="61443" name="Object 2">
            <a:extLst>
              <a:ext uri="{FF2B5EF4-FFF2-40B4-BE49-F238E27FC236}">
                <a16:creationId xmlns:a16="http://schemas.microsoft.com/office/drawing/2014/main" id="{B9FB78CF-0581-0F3C-A153-3676943EE862}"/>
              </a:ext>
            </a:extLst>
          </p:cNvPr>
          <p:cNvGraphicFramePr>
            <a:graphicFrameLocks noGrp="1" noChangeAspect="1"/>
          </p:cNvGraphicFramePr>
          <p:nvPr>
            <p:ph idx="1"/>
            <p:extLst>
              <p:ext uri="{D42A27DB-BD31-4B8C-83A1-F6EECF244321}">
                <p14:modId xmlns:p14="http://schemas.microsoft.com/office/powerpoint/2010/main" val="3162019374"/>
              </p:ext>
            </p:extLst>
          </p:nvPr>
        </p:nvGraphicFramePr>
        <p:xfrm>
          <a:off x="3221831" y="1357313"/>
          <a:ext cx="3778392" cy="1800225"/>
        </p:xfrm>
        <a:graphic>
          <a:graphicData uri="http://schemas.openxmlformats.org/presentationml/2006/ole">
            <mc:AlternateContent xmlns:mc="http://schemas.openxmlformats.org/markup-compatibility/2006">
              <mc:Choice xmlns:v="urn:schemas-microsoft-com:vml" Requires="v">
                <p:oleObj name="Bit Eşlem Resmi" r:id="rId3" imgW="3784600" imgH="1803400" progId="Paint.Picture">
                  <p:embed/>
                </p:oleObj>
              </mc:Choice>
              <mc:Fallback>
                <p:oleObj name="Bit Eşlem Resmi" r:id="rId3" imgW="3784600" imgH="1803400" progId="Paint.Picture">
                  <p:embed/>
                  <p:pic>
                    <p:nvPicPr>
                      <p:cNvPr id="61443" name="Object 2">
                        <a:extLst>
                          <a:ext uri="{FF2B5EF4-FFF2-40B4-BE49-F238E27FC236}">
                            <a16:creationId xmlns:a16="http://schemas.microsoft.com/office/drawing/2014/main" id="{B9FB78CF-0581-0F3C-A153-3676943EE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1831" y="1357313"/>
                        <a:ext cx="3778392" cy="1800225"/>
                      </a:xfrm>
                      <a:prstGeom prst="rect">
                        <a:avLst/>
                      </a:prstGeom>
                      <a:noFill/>
                      <a:ln>
                        <a:noFill/>
                      </a:ln>
                      <a:effectLst/>
                    </p:spPr>
                  </p:pic>
                </p:oleObj>
              </mc:Fallback>
            </mc:AlternateContent>
          </a:graphicData>
        </a:graphic>
      </p:graphicFrame>
      <p:sp>
        <p:nvSpPr>
          <p:cNvPr id="180233" name="Rectangle 9">
            <a:extLst>
              <a:ext uri="{FF2B5EF4-FFF2-40B4-BE49-F238E27FC236}">
                <a16:creationId xmlns:a16="http://schemas.microsoft.com/office/drawing/2014/main" id="{7D30E91E-EC26-5303-F6E7-9465081C6A35}"/>
              </a:ext>
            </a:extLst>
          </p:cNvPr>
          <p:cNvSpPr>
            <a:spLocks noChangeArrowheads="1"/>
          </p:cNvSpPr>
          <p:nvPr/>
        </p:nvSpPr>
        <p:spPr bwMode="auto">
          <a:xfrm>
            <a:off x="1763316" y="4229100"/>
            <a:ext cx="6047184" cy="162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190500" indent="-190500">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pPr>
            <a:r>
              <a:rPr lang="en-US" altLang="tr-TR" sz="2100" b="1"/>
              <a:t>n</a:t>
            </a:r>
            <a:r>
              <a:rPr lang="en-US" altLang="tr-TR" sz="2100"/>
              <a:t> . (R-C) = 0</a:t>
            </a:r>
          </a:p>
          <a:p>
            <a:pPr>
              <a:spcBef>
                <a:spcPct val="20000"/>
              </a:spcBef>
            </a:pPr>
            <a:r>
              <a:rPr lang="en-US" altLang="tr-TR" sz="2100"/>
              <a:t>For any R(x,y).</a:t>
            </a:r>
          </a:p>
          <a:p>
            <a:pPr>
              <a:spcBef>
                <a:spcPct val="20000"/>
              </a:spcBef>
            </a:pPr>
            <a:r>
              <a:rPr lang="en-US" altLang="tr-TR" sz="2100"/>
              <a:t>A certain dot product must turn out to be zero for every point R on the line.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0233"/>
                                        </p:tgtEl>
                                        <p:attrNameLst>
                                          <p:attrName>style.visibility</p:attrName>
                                        </p:attrNameLst>
                                      </p:cBhvr>
                                      <p:to>
                                        <p:strVal val="visible"/>
                                      </p:to>
                                    </p:set>
                                    <p:animEffect transition="in" filter="box(in)">
                                      <p:cBhvr>
                                        <p:cTn id="7" dur="500"/>
                                        <p:tgtEl>
                                          <p:spTgt spid="180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 Box 3">
            <a:extLst>
              <a:ext uri="{FF2B5EF4-FFF2-40B4-BE49-F238E27FC236}">
                <a16:creationId xmlns:a16="http://schemas.microsoft.com/office/drawing/2014/main" id="{734B1540-A721-0A54-D9C3-D34670A16E01}"/>
              </a:ext>
            </a:extLst>
          </p:cNvPr>
          <p:cNvSpPr txBox="1">
            <a:spLocks noChangeArrowheads="1"/>
          </p:cNvSpPr>
          <p:nvPr/>
        </p:nvSpPr>
        <p:spPr bwMode="auto">
          <a:xfrm>
            <a:off x="1629966" y="1376363"/>
            <a:ext cx="477028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b="1"/>
              <a:t>Example</a:t>
            </a:r>
            <a:r>
              <a:rPr lang="en-US" altLang="tr-TR" sz="1800"/>
              <a:t>: L passes through C=(3,4) and B=(5,-2)</a:t>
            </a:r>
          </a:p>
          <a:p>
            <a:endParaRPr lang="en-US" altLang="tr-TR" sz="1800"/>
          </a:p>
          <a:p>
            <a:r>
              <a:rPr lang="en-US" altLang="tr-TR" sz="1800"/>
              <a:t>Find the point normal form of L.</a:t>
            </a:r>
          </a:p>
          <a:p>
            <a:r>
              <a:rPr lang="en-US" altLang="tr-TR" sz="1800"/>
              <a:t>Find the parametric form of L.</a:t>
            </a:r>
            <a:endParaRPr lang="tr-TR" altLang="tr-TR" sz="1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7" name="Object 2">
            <a:extLst>
              <a:ext uri="{FF2B5EF4-FFF2-40B4-BE49-F238E27FC236}">
                <a16:creationId xmlns:a16="http://schemas.microsoft.com/office/drawing/2014/main" id="{FD0B89EE-7605-E079-02F2-ACB609B8BA23}"/>
              </a:ext>
            </a:extLst>
          </p:cNvPr>
          <p:cNvGraphicFramePr>
            <a:graphicFrameLocks noGrp="1" noChangeAspect="1"/>
          </p:cNvGraphicFramePr>
          <p:nvPr>
            <p:ph/>
            <p:extLst>
              <p:ext uri="{D42A27DB-BD31-4B8C-83A1-F6EECF244321}">
                <p14:modId xmlns:p14="http://schemas.microsoft.com/office/powerpoint/2010/main" val="799665149"/>
              </p:ext>
            </p:extLst>
          </p:nvPr>
        </p:nvGraphicFramePr>
        <p:xfrm>
          <a:off x="1556652" y="1632347"/>
          <a:ext cx="6030696" cy="3593305"/>
        </p:xfrm>
        <a:graphic>
          <a:graphicData uri="http://schemas.openxmlformats.org/presentationml/2006/ole">
            <mc:AlternateContent xmlns:mc="http://schemas.openxmlformats.org/markup-compatibility/2006">
              <mc:Choice xmlns:v="urn:schemas-microsoft-com:vml" Requires="v">
                <p:oleObj name="Bit Eşlem Resmi" r:id="rId3" imgW="6223000" imgH="3708400" progId="Paint.Picture">
                  <p:embed/>
                </p:oleObj>
              </mc:Choice>
              <mc:Fallback>
                <p:oleObj name="Bit Eşlem Resmi" r:id="rId3" imgW="6223000" imgH="3708400" progId="Paint.Picture">
                  <p:embed/>
                  <p:pic>
                    <p:nvPicPr>
                      <p:cNvPr id="65537" name="Object 2">
                        <a:extLst>
                          <a:ext uri="{FF2B5EF4-FFF2-40B4-BE49-F238E27FC236}">
                            <a16:creationId xmlns:a16="http://schemas.microsoft.com/office/drawing/2014/main" id="{FD0B89EE-7605-E079-02F2-ACB609B8B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652" y="1632347"/>
                        <a:ext cx="6030696" cy="3593305"/>
                      </a:xfrm>
                      <a:prstGeom prst="rect">
                        <a:avLst/>
                      </a:prstGeom>
                      <a:noFill/>
                      <a:ln>
                        <a:noFill/>
                      </a:ln>
                      <a:effec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82EC73FA-33FC-F03F-48B1-073EA29EA2FD}"/>
              </a:ext>
            </a:extLst>
          </p:cNvPr>
          <p:cNvSpPr>
            <a:spLocks noGrp="1" noChangeArrowheads="1"/>
          </p:cNvSpPr>
          <p:nvPr>
            <p:ph type="title"/>
          </p:nvPr>
        </p:nvSpPr>
        <p:spPr/>
        <p:txBody>
          <a:bodyPr/>
          <a:lstStyle/>
          <a:p>
            <a:pPr>
              <a:defRPr/>
            </a:pPr>
            <a:r>
              <a:rPr lang="en-US" altLang="tr-TR">
                <a:effectLst>
                  <a:outerShdw blurRad="38100" dist="38100" dir="2700000" algn="tl">
                    <a:srgbClr val="000000"/>
                  </a:outerShdw>
                </a:effectLst>
                <a:ea typeface="ＭＳ Ｐゴシック" panose="020B0600070205080204" pitchFamily="34" charset="-128"/>
              </a:rPr>
              <a:t>Planes</a:t>
            </a:r>
          </a:p>
        </p:txBody>
      </p:sp>
      <p:sp>
        <p:nvSpPr>
          <p:cNvPr id="67586" name="Rectangle 3">
            <a:extLst>
              <a:ext uri="{FF2B5EF4-FFF2-40B4-BE49-F238E27FC236}">
                <a16:creationId xmlns:a16="http://schemas.microsoft.com/office/drawing/2014/main" id="{D0FB423B-708F-78B8-415C-24D58EF68107}"/>
              </a:ext>
            </a:extLst>
          </p:cNvPr>
          <p:cNvSpPr>
            <a:spLocks noGrp="1" noChangeArrowheads="1"/>
          </p:cNvSpPr>
          <p:nvPr>
            <p:ph type="body" idx="1"/>
          </p:nvPr>
        </p:nvSpPr>
        <p:spPr/>
        <p:txBody>
          <a:bodyPr/>
          <a:lstStyle/>
          <a:p>
            <a:r>
              <a:rPr lang="en-US" altLang="tr-TR" sz="1800">
                <a:ea typeface="ＭＳ Ｐゴシック" panose="020B0600070205080204" pitchFamily="34" charset="-128"/>
              </a:rPr>
              <a:t>A plane can be determined by a point and two vectors or by three points</a:t>
            </a:r>
          </a:p>
        </p:txBody>
      </p:sp>
      <p:pic>
        <p:nvPicPr>
          <p:cNvPr id="67587" name="Picture 4" descr="AN04F09">
            <a:extLst>
              <a:ext uri="{FF2B5EF4-FFF2-40B4-BE49-F238E27FC236}">
                <a16:creationId xmlns:a16="http://schemas.microsoft.com/office/drawing/2014/main" id="{39CFA1D9-3E6B-73E8-D244-FCC629EF2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2210"/>
          <a:stretch>
            <a:fillRect/>
          </a:stretch>
        </p:blipFill>
        <p:spPr bwMode="auto">
          <a:xfrm>
            <a:off x="2286000" y="2628900"/>
            <a:ext cx="4277916"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 Box 5">
            <a:extLst>
              <a:ext uri="{FF2B5EF4-FFF2-40B4-BE49-F238E27FC236}">
                <a16:creationId xmlns:a16="http://schemas.microsoft.com/office/drawing/2014/main" id="{40C01CB4-F9D7-C734-E7CF-CE9AE3CB963A}"/>
              </a:ext>
            </a:extLst>
          </p:cNvPr>
          <p:cNvSpPr txBox="1">
            <a:spLocks noChangeArrowheads="1"/>
          </p:cNvSpPr>
          <p:nvPr/>
        </p:nvSpPr>
        <p:spPr bwMode="auto">
          <a:xfrm>
            <a:off x="1943101" y="4800601"/>
            <a:ext cx="14285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350"/>
              <a:t>P(</a:t>
            </a:r>
            <a:r>
              <a:rPr lang="en-US" altLang="tr-TR" sz="1350">
                <a:latin typeface="Symbol" pitchFamily="2" charset="2"/>
              </a:rPr>
              <a:t>a</a:t>
            </a:r>
            <a:r>
              <a:rPr lang="en-US" altLang="tr-TR" sz="1350"/>
              <a:t>,</a:t>
            </a:r>
            <a:r>
              <a:rPr lang="en-US" altLang="tr-TR" sz="1350">
                <a:latin typeface="Symbol" pitchFamily="2" charset="2"/>
              </a:rPr>
              <a:t>b</a:t>
            </a:r>
            <a:r>
              <a:rPr lang="en-US" altLang="tr-TR" sz="1350"/>
              <a:t>)=R+</a:t>
            </a:r>
            <a:r>
              <a:rPr lang="en-US" altLang="tr-TR" sz="1350">
                <a:latin typeface="Symbol" pitchFamily="2" charset="2"/>
              </a:rPr>
              <a:t>a</a:t>
            </a:r>
            <a:r>
              <a:rPr lang="en-US" altLang="tr-TR" sz="1350"/>
              <a:t>u+</a:t>
            </a:r>
            <a:r>
              <a:rPr lang="en-US" altLang="tr-TR" sz="1350">
                <a:latin typeface="Symbol" pitchFamily="2" charset="2"/>
              </a:rPr>
              <a:t>b</a:t>
            </a:r>
            <a:r>
              <a:rPr lang="en-US" altLang="tr-TR" sz="1350"/>
              <a:t>v</a:t>
            </a:r>
          </a:p>
        </p:txBody>
      </p:sp>
      <p:sp>
        <p:nvSpPr>
          <p:cNvPr id="67589" name="Text Box 6">
            <a:extLst>
              <a:ext uri="{FF2B5EF4-FFF2-40B4-BE49-F238E27FC236}">
                <a16:creationId xmlns:a16="http://schemas.microsoft.com/office/drawing/2014/main" id="{EFB7BAE7-8641-A4DD-DABA-7CC9D86BF42C}"/>
              </a:ext>
            </a:extLst>
          </p:cNvPr>
          <p:cNvSpPr txBox="1">
            <a:spLocks noChangeArrowheads="1"/>
          </p:cNvSpPr>
          <p:nvPr/>
        </p:nvSpPr>
        <p:spPr bwMode="auto">
          <a:xfrm>
            <a:off x="4448176" y="4743451"/>
            <a:ext cx="20633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350"/>
              <a:t>P(</a:t>
            </a:r>
            <a:r>
              <a:rPr lang="en-US" altLang="tr-TR" sz="1350">
                <a:latin typeface="Symbol" pitchFamily="2" charset="2"/>
              </a:rPr>
              <a:t>a</a:t>
            </a:r>
            <a:r>
              <a:rPr lang="en-US" altLang="tr-TR" sz="1350"/>
              <a:t>,</a:t>
            </a:r>
            <a:r>
              <a:rPr lang="en-US" altLang="tr-TR" sz="1350">
                <a:latin typeface="Symbol" pitchFamily="2" charset="2"/>
              </a:rPr>
              <a:t>b</a:t>
            </a:r>
            <a:r>
              <a:rPr lang="en-US" altLang="tr-TR" sz="1350"/>
              <a:t>)=R+</a:t>
            </a:r>
            <a:r>
              <a:rPr lang="en-US" altLang="tr-TR" sz="1350">
                <a:latin typeface="Symbol" pitchFamily="2" charset="2"/>
              </a:rPr>
              <a:t>a</a:t>
            </a:r>
            <a:r>
              <a:rPr lang="en-US" altLang="tr-TR" sz="1350"/>
              <a:t>(Q-R)+</a:t>
            </a:r>
            <a:r>
              <a:rPr lang="en-US" altLang="tr-TR" sz="1350">
                <a:latin typeface="Symbol" pitchFamily="2" charset="2"/>
              </a:rPr>
              <a:t>b</a:t>
            </a:r>
            <a:r>
              <a:rPr lang="en-US" altLang="tr-TR" sz="1350"/>
              <a:t>(P-Q)</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ext Box 2">
            <a:extLst>
              <a:ext uri="{FF2B5EF4-FFF2-40B4-BE49-F238E27FC236}">
                <a16:creationId xmlns:a16="http://schemas.microsoft.com/office/drawing/2014/main" id="{58FA6486-624C-3E33-0A82-8E1B497F874A}"/>
              </a:ext>
            </a:extLst>
          </p:cNvPr>
          <p:cNvSpPr txBox="1">
            <a:spLocks noChangeArrowheads="1"/>
          </p:cNvSpPr>
          <p:nvPr/>
        </p:nvSpPr>
        <p:spPr bwMode="auto">
          <a:xfrm>
            <a:off x="1316832" y="1376363"/>
            <a:ext cx="6321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The line segment that joins A and C is the set of points of the form</a:t>
            </a:r>
            <a:endParaRPr lang="tr-TR" altLang="tr-TR" sz="1800" baseline="-25000"/>
          </a:p>
        </p:txBody>
      </p:sp>
      <p:sp>
        <p:nvSpPr>
          <p:cNvPr id="69634" name="Rectangle 3">
            <a:extLst>
              <a:ext uri="{FF2B5EF4-FFF2-40B4-BE49-F238E27FC236}">
                <a16:creationId xmlns:a16="http://schemas.microsoft.com/office/drawing/2014/main" id="{55483838-AC26-00D5-1101-D98C51CB3338}"/>
              </a:ext>
            </a:extLst>
          </p:cNvPr>
          <p:cNvSpPr>
            <a:spLocks noChangeArrowheads="1"/>
          </p:cNvSpPr>
          <p:nvPr/>
        </p:nvSpPr>
        <p:spPr bwMode="auto">
          <a:xfrm>
            <a:off x="1385888" y="1970485"/>
            <a:ext cx="21194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S (</a:t>
            </a:r>
            <a:r>
              <a:rPr lang="en-US" altLang="tr-TR" sz="1800">
                <a:latin typeface="Symbol" pitchFamily="2" charset="2"/>
              </a:rPr>
              <a:t>a</a:t>
            </a:r>
            <a:r>
              <a:rPr lang="en-US" altLang="tr-TR" sz="1800"/>
              <a:t>) = </a:t>
            </a:r>
            <a:r>
              <a:rPr lang="en-US" altLang="tr-TR" sz="1800">
                <a:latin typeface="Symbol" pitchFamily="2" charset="2"/>
              </a:rPr>
              <a:t>a</a:t>
            </a:r>
            <a:r>
              <a:rPr lang="en-US" altLang="tr-TR" sz="1800"/>
              <a:t>C + (1-</a:t>
            </a:r>
            <a:r>
              <a:rPr lang="en-US" altLang="tr-TR" sz="1800">
                <a:latin typeface="Symbol" pitchFamily="2" charset="2"/>
              </a:rPr>
              <a:t>a</a:t>
            </a:r>
            <a:r>
              <a:rPr lang="en-US" altLang="tr-TR" sz="1800"/>
              <a:t>)A</a:t>
            </a:r>
            <a:endParaRPr lang="tr-TR" altLang="tr-TR" sz="1800"/>
          </a:p>
        </p:txBody>
      </p:sp>
      <p:sp>
        <p:nvSpPr>
          <p:cNvPr id="160772" name="Rectangle 4">
            <a:extLst>
              <a:ext uri="{FF2B5EF4-FFF2-40B4-BE49-F238E27FC236}">
                <a16:creationId xmlns:a16="http://schemas.microsoft.com/office/drawing/2014/main" id="{C7908044-CA63-29A6-B194-A80B79FFAF0D}"/>
              </a:ext>
            </a:extLst>
          </p:cNvPr>
          <p:cNvSpPr>
            <a:spLocks noChangeArrowheads="1"/>
          </p:cNvSpPr>
          <p:nvPr/>
        </p:nvSpPr>
        <p:spPr bwMode="auto">
          <a:xfrm>
            <a:off x="1358505" y="2996804"/>
            <a:ext cx="20319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 (</a:t>
            </a:r>
            <a:r>
              <a:rPr lang="en-US" altLang="tr-TR" sz="1800">
                <a:latin typeface="Symbol" pitchFamily="2" charset="2"/>
              </a:rPr>
              <a:t>b</a:t>
            </a:r>
            <a:r>
              <a:rPr lang="en-US" altLang="tr-TR" sz="1800"/>
              <a:t>) = </a:t>
            </a:r>
            <a:r>
              <a:rPr lang="en-US" altLang="tr-TR" sz="1800">
                <a:latin typeface="Symbol" pitchFamily="2" charset="2"/>
              </a:rPr>
              <a:t>b</a:t>
            </a:r>
            <a:r>
              <a:rPr lang="en-US" altLang="tr-TR" sz="1800"/>
              <a:t>S + (1-</a:t>
            </a:r>
            <a:r>
              <a:rPr lang="en-US" altLang="tr-TR" sz="1800">
                <a:latin typeface="Symbol" pitchFamily="2" charset="2"/>
              </a:rPr>
              <a:t>b</a:t>
            </a:r>
            <a:r>
              <a:rPr lang="en-US" altLang="tr-TR" sz="1800"/>
              <a:t>)B</a:t>
            </a:r>
            <a:endParaRPr lang="tr-TR" altLang="tr-TR" sz="1800"/>
          </a:p>
        </p:txBody>
      </p:sp>
      <p:sp>
        <p:nvSpPr>
          <p:cNvPr id="69636" name="Rectangle 5">
            <a:extLst>
              <a:ext uri="{FF2B5EF4-FFF2-40B4-BE49-F238E27FC236}">
                <a16:creationId xmlns:a16="http://schemas.microsoft.com/office/drawing/2014/main" id="{9855377C-4BD8-1A52-06E7-FDCFE4667E14}"/>
              </a:ext>
            </a:extLst>
          </p:cNvPr>
          <p:cNvSpPr>
            <a:spLocks noChangeArrowheads="1"/>
          </p:cNvSpPr>
          <p:nvPr/>
        </p:nvSpPr>
        <p:spPr bwMode="auto">
          <a:xfrm>
            <a:off x="3924301" y="1970485"/>
            <a:ext cx="10454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0 </a:t>
            </a:r>
            <a:r>
              <a:rPr lang="en-US" altLang="tr-TR" sz="1800">
                <a:cs typeface="Times New Roman" panose="02020603050405020304" pitchFamily="18" charset="0"/>
              </a:rPr>
              <a:t>≤ </a:t>
            </a:r>
            <a:r>
              <a:rPr lang="en-US" altLang="tr-TR" sz="1800">
                <a:latin typeface="Symbol" pitchFamily="2" charset="2"/>
                <a:cs typeface="Times New Roman" panose="02020603050405020304" pitchFamily="18" charset="0"/>
              </a:rPr>
              <a:t>a</a:t>
            </a:r>
            <a:r>
              <a:rPr lang="en-US" altLang="tr-TR" sz="1800">
                <a:cs typeface="Times New Roman" panose="02020603050405020304" pitchFamily="18" charset="0"/>
              </a:rPr>
              <a:t> ≤ 1</a:t>
            </a:r>
            <a:endParaRPr lang="tr-TR" altLang="tr-TR" sz="1800">
              <a:cs typeface="Times New Roman" panose="02020603050405020304" pitchFamily="18" charset="0"/>
            </a:endParaRPr>
          </a:p>
        </p:txBody>
      </p:sp>
      <p:sp>
        <p:nvSpPr>
          <p:cNvPr id="160774" name="Rectangle 6">
            <a:extLst>
              <a:ext uri="{FF2B5EF4-FFF2-40B4-BE49-F238E27FC236}">
                <a16:creationId xmlns:a16="http://schemas.microsoft.com/office/drawing/2014/main" id="{17E6C97A-04AC-4122-B850-1AC5D5A58C82}"/>
              </a:ext>
            </a:extLst>
          </p:cNvPr>
          <p:cNvSpPr>
            <a:spLocks noChangeArrowheads="1"/>
          </p:cNvSpPr>
          <p:nvPr/>
        </p:nvSpPr>
        <p:spPr bwMode="auto">
          <a:xfrm>
            <a:off x="3869532" y="2996804"/>
            <a:ext cx="1026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0 </a:t>
            </a:r>
            <a:r>
              <a:rPr lang="en-US" altLang="tr-TR" sz="1800">
                <a:cs typeface="Times New Roman" panose="02020603050405020304" pitchFamily="18" charset="0"/>
              </a:rPr>
              <a:t>≤ </a:t>
            </a:r>
            <a:r>
              <a:rPr lang="en-US" altLang="tr-TR" sz="1800">
                <a:latin typeface="Symbol" pitchFamily="2" charset="2"/>
                <a:cs typeface="Times New Roman" panose="02020603050405020304" pitchFamily="18" charset="0"/>
              </a:rPr>
              <a:t>b</a:t>
            </a:r>
            <a:r>
              <a:rPr lang="en-US" altLang="tr-TR" sz="1800">
                <a:cs typeface="Times New Roman" panose="02020603050405020304" pitchFamily="18" charset="0"/>
              </a:rPr>
              <a:t> ≤ 1</a:t>
            </a:r>
            <a:endParaRPr lang="tr-TR" altLang="tr-TR" sz="1800">
              <a:cs typeface="Times New Roman" panose="02020603050405020304" pitchFamily="18" charset="0"/>
            </a:endParaRPr>
          </a:p>
        </p:txBody>
      </p:sp>
      <p:sp>
        <p:nvSpPr>
          <p:cNvPr id="160775" name="Text Box 7">
            <a:extLst>
              <a:ext uri="{FF2B5EF4-FFF2-40B4-BE49-F238E27FC236}">
                <a16:creationId xmlns:a16="http://schemas.microsoft.com/office/drawing/2014/main" id="{60B8E610-272C-21D1-A4A6-3269B0DC4E98}"/>
              </a:ext>
            </a:extLst>
          </p:cNvPr>
          <p:cNvSpPr txBox="1">
            <a:spLocks noChangeArrowheads="1"/>
          </p:cNvSpPr>
          <p:nvPr/>
        </p:nvSpPr>
        <p:spPr bwMode="auto">
          <a:xfrm>
            <a:off x="1327548" y="2349105"/>
            <a:ext cx="66672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Suppose that we take an arbitrary point on this line segment and form </a:t>
            </a:r>
          </a:p>
          <a:p>
            <a:r>
              <a:rPr lang="en-US" altLang="tr-TR" sz="1800"/>
              <a:t>the line segment from this point to B</a:t>
            </a:r>
            <a:endParaRPr lang="tr-TR" altLang="tr-TR" sz="1800" baseline="-25000"/>
          </a:p>
        </p:txBody>
      </p:sp>
      <p:sp>
        <p:nvSpPr>
          <p:cNvPr id="160776" name="Text Box 8">
            <a:extLst>
              <a:ext uri="{FF2B5EF4-FFF2-40B4-BE49-F238E27FC236}">
                <a16:creationId xmlns:a16="http://schemas.microsoft.com/office/drawing/2014/main" id="{1CE5E23F-DE27-5391-B80E-CF0F4D7436A3}"/>
              </a:ext>
            </a:extLst>
          </p:cNvPr>
          <p:cNvSpPr txBox="1">
            <a:spLocks noChangeArrowheads="1"/>
          </p:cNvSpPr>
          <p:nvPr/>
        </p:nvSpPr>
        <p:spPr bwMode="auto">
          <a:xfrm>
            <a:off x="1302544" y="3748089"/>
            <a:ext cx="61510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Such points are determined by both </a:t>
            </a:r>
            <a:r>
              <a:rPr lang="en-US" altLang="tr-TR" sz="1800">
                <a:latin typeface="Symbol" pitchFamily="2" charset="2"/>
              </a:rPr>
              <a:t>a</a:t>
            </a:r>
            <a:r>
              <a:rPr lang="en-US" altLang="tr-TR" sz="1800"/>
              <a:t> and </a:t>
            </a:r>
            <a:r>
              <a:rPr lang="en-US" altLang="tr-TR" sz="1800">
                <a:latin typeface="Symbol" pitchFamily="2" charset="2"/>
              </a:rPr>
              <a:t>b</a:t>
            </a:r>
            <a:r>
              <a:rPr lang="en-US" altLang="tr-TR" sz="1800"/>
              <a:t>, and form the plane </a:t>
            </a:r>
          </a:p>
          <a:p>
            <a:r>
              <a:rPr lang="en-US" altLang="tr-TR" sz="1800"/>
              <a:t>determined by A,B, and C. </a:t>
            </a:r>
            <a:endParaRPr lang="tr-TR" altLang="tr-TR" sz="1800" baseline="-25000"/>
          </a:p>
        </p:txBody>
      </p:sp>
      <p:sp>
        <p:nvSpPr>
          <p:cNvPr id="160777" name="Rectangle 9">
            <a:extLst>
              <a:ext uri="{FF2B5EF4-FFF2-40B4-BE49-F238E27FC236}">
                <a16:creationId xmlns:a16="http://schemas.microsoft.com/office/drawing/2014/main" id="{910DE31C-96C0-90DC-5AB3-A44FE34521AB}"/>
              </a:ext>
            </a:extLst>
          </p:cNvPr>
          <p:cNvSpPr>
            <a:spLocks noChangeArrowheads="1"/>
          </p:cNvSpPr>
          <p:nvPr/>
        </p:nvSpPr>
        <p:spPr bwMode="auto">
          <a:xfrm>
            <a:off x="1481138" y="4400550"/>
            <a:ext cx="3465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 (</a:t>
            </a:r>
            <a:r>
              <a:rPr lang="en-US" altLang="tr-TR" sz="1800">
                <a:latin typeface="Symbol" pitchFamily="2" charset="2"/>
              </a:rPr>
              <a:t>a,b</a:t>
            </a:r>
            <a:r>
              <a:rPr lang="en-US" altLang="tr-TR" sz="1800"/>
              <a:t>) =</a:t>
            </a:r>
            <a:r>
              <a:rPr lang="en-US" altLang="tr-TR" sz="1800">
                <a:latin typeface="Symbol" pitchFamily="2" charset="2"/>
              </a:rPr>
              <a:t>b[a</a:t>
            </a:r>
            <a:r>
              <a:rPr lang="en-US" altLang="tr-TR" sz="1800"/>
              <a:t>C + (1-</a:t>
            </a:r>
            <a:r>
              <a:rPr lang="en-US" altLang="tr-TR" sz="1800">
                <a:latin typeface="Symbol" pitchFamily="2" charset="2"/>
              </a:rPr>
              <a:t>a</a:t>
            </a:r>
            <a:r>
              <a:rPr lang="en-US" altLang="tr-TR" sz="1800"/>
              <a:t>)A] + (1-</a:t>
            </a:r>
            <a:r>
              <a:rPr lang="en-US" altLang="tr-TR" sz="1800">
                <a:latin typeface="Symbol" pitchFamily="2" charset="2"/>
              </a:rPr>
              <a:t>b</a:t>
            </a:r>
            <a:r>
              <a:rPr lang="en-US" altLang="tr-TR" sz="1800"/>
              <a:t>)B </a:t>
            </a:r>
            <a:endParaRPr lang="tr-TR" altLang="tr-TR" sz="1800"/>
          </a:p>
        </p:txBody>
      </p:sp>
      <p:sp>
        <p:nvSpPr>
          <p:cNvPr id="160778" name="Rectangle 10">
            <a:extLst>
              <a:ext uri="{FF2B5EF4-FFF2-40B4-BE49-F238E27FC236}">
                <a16:creationId xmlns:a16="http://schemas.microsoft.com/office/drawing/2014/main" id="{22B269D1-E80A-D133-522F-F60700457CE6}"/>
              </a:ext>
            </a:extLst>
          </p:cNvPr>
          <p:cNvSpPr>
            <a:spLocks noChangeArrowheads="1"/>
          </p:cNvSpPr>
          <p:nvPr/>
        </p:nvSpPr>
        <p:spPr bwMode="auto">
          <a:xfrm>
            <a:off x="1456135" y="4725591"/>
            <a:ext cx="41832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tr-TR" sz="1800"/>
              <a:t>T (</a:t>
            </a:r>
            <a:r>
              <a:rPr lang="en-US" altLang="tr-TR" sz="1800">
                <a:latin typeface="Symbol" pitchFamily="2" charset="2"/>
              </a:rPr>
              <a:t>a,b</a:t>
            </a:r>
            <a:r>
              <a:rPr lang="en-US" altLang="tr-TR" sz="1800"/>
              <a:t>) = C + </a:t>
            </a:r>
            <a:r>
              <a:rPr lang="en-US" altLang="tr-TR" sz="1800">
                <a:latin typeface="Symbol" pitchFamily="2" charset="2"/>
              </a:rPr>
              <a:t>b(1-a)(</a:t>
            </a:r>
            <a:r>
              <a:rPr lang="en-US" altLang="tr-TR" sz="1800"/>
              <a:t>A – C) + (1-</a:t>
            </a:r>
            <a:r>
              <a:rPr lang="en-US" altLang="tr-TR" sz="1800">
                <a:latin typeface="Symbol" pitchFamily="2" charset="2"/>
              </a:rPr>
              <a:t>b</a:t>
            </a:r>
            <a:r>
              <a:rPr lang="en-US" altLang="tr-TR" sz="1800"/>
              <a:t>)(B-C) </a:t>
            </a:r>
            <a:endParaRPr lang="tr-TR" altLang="tr-TR"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0772"/>
                                        </p:tgtEl>
                                        <p:attrNameLst>
                                          <p:attrName>style.visibility</p:attrName>
                                        </p:attrNameLst>
                                      </p:cBhvr>
                                      <p:to>
                                        <p:strVal val="visible"/>
                                      </p:to>
                                    </p:set>
                                    <p:animEffect transition="in" filter="box(in)">
                                      <p:cBhvr>
                                        <p:cTn id="7" dur="500"/>
                                        <p:tgtEl>
                                          <p:spTgt spid="160772"/>
                                        </p:tgtEl>
                                      </p:cBhvr>
                                    </p:animEffect>
                                  </p:childTnLst>
                                </p:cTn>
                              </p:par>
                              <p:par>
                                <p:cTn id="8" presetID="4" presetClass="entr" presetSubtype="16" fill="hold" nodeType="withEffect">
                                  <p:stCondLst>
                                    <p:cond delay="0"/>
                                  </p:stCondLst>
                                  <p:childTnLst>
                                    <p:set>
                                      <p:cBhvr>
                                        <p:cTn id="9" dur="1" fill="hold">
                                          <p:stCondLst>
                                            <p:cond delay="0"/>
                                          </p:stCondLst>
                                        </p:cTn>
                                        <p:tgtEl>
                                          <p:spTgt spid="160774"/>
                                        </p:tgtEl>
                                        <p:attrNameLst>
                                          <p:attrName>style.visibility</p:attrName>
                                        </p:attrNameLst>
                                      </p:cBhvr>
                                      <p:to>
                                        <p:strVal val="visible"/>
                                      </p:to>
                                    </p:set>
                                    <p:animEffect transition="in" filter="box(in)">
                                      <p:cBhvr>
                                        <p:cTn id="10" dur="500"/>
                                        <p:tgtEl>
                                          <p:spTgt spid="160774"/>
                                        </p:tgtEl>
                                      </p:cBhvr>
                                    </p:animEffect>
                                  </p:childTnLst>
                                </p:cTn>
                              </p:par>
                              <p:par>
                                <p:cTn id="11" presetID="4" presetClass="entr" presetSubtype="16" fill="hold" nodeType="withEffect">
                                  <p:stCondLst>
                                    <p:cond delay="0"/>
                                  </p:stCondLst>
                                  <p:childTnLst>
                                    <p:set>
                                      <p:cBhvr>
                                        <p:cTn id="12" dur="1" fill="hold">
                                          <p:stCondLst>
                                            <p:cond delay="0"/>
                                          </p:stCondLst>
                                        </p:cTn>
                                        <p:tgtEl>
                                          <p:spTgt spid="160775"/>
                                        </p:tgtEl>
                                        <p:attrNameLst>
                                          <p:attrName>style.visibility</p:attrName>
                                        </p:attrNameLst>
                                      </p:cBhvr>
                                      <p:to>
                                        <p:strVal val="visible"/>
                                      </p:to>
                                    </p:set>
                                    <p:animEffect transition="in" filter="box(in)">
                                      <p:cBhvr>
                                        <p:cTn id="13" dur="500"/>
                                        <p:tgtEl>
                                          <p:spTgt spid="16077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160776"/>
                                        </p:tgtEl>
                                        <p:attrNameLst>
                                          <p:attrName>style.visibility</p:attrName>
                                        </p:attrNameLst>
                                      </p:cBhvr>
                                      <p:to>
                                        <p:strVal val="visible"/>
                                      </p:to>
                                    </p:set>
                                    <p:animEffect transition="in" filter="box(in)">
                                      <p:cBhvr>
                                        <p:cTn id="18" dur="500"/>
                                        <p:tgtEl>
                                          <p:spTgt spid="16077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160777"/>
                                        </p:tgtEl>
                                        <p:attrNameLst>
                                          <p:attrName>style.visibility</p:attrName>
                                        </p:attrNameLst>
                                      </p:cBhvr>
                                      <p:to>
                                        <p:strVal val="visible"/>
                                      </p:to>
                                    </p:set>
                                    <p:animEffect transition="in" filter="box(in)">
                                      <p:cBhvr>
                                        <p:cTn id="23" dur="500"/>
                                        <p:tgtEl>
                                          <p:spTgt spid="16077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160778"/>
                                        </p:tgtEl>
                                        <p:attrNameLst>
                                          <p:attrName>style.visibility</p:attrName>
                                        </p:attrNameLst>
                                      </p:cBhvr>
                                      <p:to>
                                        <p:strVal val="visible"/>
                                      </p:to>
                                    </p:set>
                                    <p:animEffect transition="in" filter="box(in)">
                                      <p:cBhvr>
                                        <p:cTn id="28" dur="500"/>
                                        <p:tgtEl>
                                          <p:spTgt spid="160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2" grpId="0"/>
      <p:bldP spid="160774" grpId="0"/>
      <p:bldP spid="160775" grpId="0"/>
      <p:bldP spid="160776" grpId="0"/>
      <p:bldP spid="160777" grpId="0"/>
      <p:bldP spid="16077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5415</TotalTime>
  <Words>5680</Words>
  <Application>Microsoft Macintosh PowerPoint</Application>
  <PresentationFormat>Ekran Gösterisi (4:3)</PresentationFormat>
  <Paragraphs>732</Paragraphs>
  <Slides>129</Slides>
  <Notes>96</Notes>
  <HiddenSlides>0</HiddenSlides>
  <MMClips>0</MMClips>
  <ScaleCrop>false</ScaleCrop>
  <HeadingPairs>
    <vt:vector size="8" baseType="variant">
      <vt:variant>
        <vt:lpstr>Kullanılan Yazı Tipleri</vt:lpstr>
      </vt:variant>
      <vt:variant>
        <vt:i4>7</vt:i4>
      </vt:variant>
      <vt:variant>
        <vt:lpstr>Tema</vt:lpstr>
      </vt:variant>
      <vt:variant>
        <vt:i4>1</vt:i4>
      </vt:variant>
      <vt:variant>
        <vt:lpstr>Eklenmiş OLE Hizmet Programları</vt:lpstr>
      </vt:variant>
      <vt:variant>
        <vt:i4>2</vt:i4>
      </vt:variant>
      <vt:variant>
        <vt:lpstr>Slayt Başlıkları</vt:lpstr>
      </vt:variant>
      <vt:variant>
        <vt:i4>129</vt:i4>
      </vt:variant>
    </vt:vector>
  </HeadingPairs>
  <TitlesOfParts>
    <vt:vector size="139" baseType="lpstr">
      <vt:lpstr>Arial Unicode MS</vt:lpstr>
      <vt:lpstr>ＭＳ Ｐゴシック</vt:lpstr>
      <vt:lpstr>Aptos</vt:lpstr>
      <vt:lpstr>Arial</vt:lpstr>
      <vt:lpstr>Calibri</vt:lpstr>
      <vt:lpstr>Symbol</vt:lpstr>
      <vt:lpstr>Times New Roman</vt:lpstr>
      <vt:lpstr>Office Theme</vt:lpstr>
      <vt:lpstr>Bit Eşlem Resmi</vt:lpstr>
      <vt:lpstr>Equation</vt:lpstr>
      <vt:lpstr>Week 2 – Math Foundations &amp; 2D Graphics</vt:lpstr>
      <vt:lpstr>PowerPoint Sunusu</vt:lpstr>
      <vt:lpstr>PowerPoint Sunusu</vt:lpstr>
      <vt:lpstr>PowerPoint Sunusu</vt:lpstr>
      <vt:lpstr>Course Roadmap</vt:lpstr>
      <vt:lpstr>Why Math Matters</vt:lpstr>
      <vt:lpstr>PowerPoint Sunusu</vt:lpstr>
      <vt:lpstr>Feyhaman Duran</vt:lpstr>
      <vt:lpstr>Scalars</vt:lpstr>
      <vt:lpstr>Points vs Vectors</vt:lpstr>
      <vt:lpstr>Vector Operations</vt:lpstr>
      <vt:lpstr>Linear Vector Spaces</vt:lpstr>
      <vt:lpstr>Vectors Lack Position</vt:lpstr>
      <vt:lpstr>Points</vt:lpstr>
      <vt:lpstr>PowerPoint Sunusu</vt:lpstr>
      <vt:lpstr>Coordinate Systems</vt:lpstr>
      <vt:lpstr>Coordinate Systems</vt:lpstr>
      <vt:lpstr>Coordinate Systems</vt:lpstr>
      <vt:lpstr>Homogeneous coordinates</vt:lpstr>
      <vt:lpstr>Homogeneous coordinates</vt:lpstr>
      <vt:lpstr>Frames</vt:lpstr>
      <vt:lpstr>PowerPoint Sunusu</vt:lpstr>
      <vt:lpstr>PowerPoint Sunusu</vt:lpstr>
      <vt:lpstr>Affine Spaces</vt:lpstr>
      <vt:lpstr>Affine Sums</vt:lpstr>
      <vt:lpstr>Affine Sums</vt:lpstr>
      <vt:lpstr>Affine combination of points</vt:lpstr>
      <vt:lpstr>PowerPoint Sunusu</vt:lpstr>
      <vt:lpstr>PowerPoint Sunusu</vt:lpstr>
      <vt:lpstr>Convexity</vt:lpstr>
      <vt:lpstr>Convex Hull</vt:lpstr>
      <vt:lpstr>PowerPoint Sunusu</vt:lpstr>
      <vt:lpstr>Tweening</vt:lpstr>
      <vt:lpstr>Quadratic and Cubic Tweening</vt:lpstr>
      <vt:lpstr>Linear Interpolation of Two Points</vt:lpstr>
      <vt:lpstr>PowerPoint Sunusu</vt:lpstr>
      <vt:lpstr>PowerPoint Sunusu</vt:lpstr>
      <vt:lpstr>Triangles</vt:lpstr>
      <vt:lpstr>Math Tools Recap</vt:lpstr>
      <vt:lpstr>Vector Definition</vt:lpstr>
      <vt:lpstr>Vector Length</vt:lpstr>
      <vt:lpstr>Vector Basics: Length of a Vector</vt:lpstr>
      <vt:lpstr>Vector Length Example</vt:lpstr>
      <vt:lpstr>Confusing Points and Vectors</vt:lpstr>
      <vt:lpstr>A Single Representation </vt:lpstr>
      <vt:lpstr>Normalization</vt:lpstr>
      <vt:lpstr>Addition</vt:lpstr>
      <vt:lpstr>Addition Example</vt:lpstr>
      <vt:lpstr>Subtraction</vt:lpstr>
      <vt:lpstr>Subtraction Example</vt:lpstr>
      <vt:lpstr>Scalar Multiplication</vt:lpstr>
      <vt:lpstr>Dot Product Definition</vt:lpstr>
      <vt:lpstr>Dot Product Formula</vt:lpstr>
      <vt:lpstr>Vector Basics: Dot or Scalar Product</vt:lpstr>
      <vt:lpstr>Vector Basics: Dot Product</vt:lpstr>
      <vt:lpstr>Dot Product Example</vt:lpstr>
      <vt:lpstr>Dot Product &amp; Painting</vt:lpstr>
      <vt:lpstr>Projection Formula</vt:lpstr>
      <vt:lpstr>PowerPoint Sunusu</vt:lpstr>
      <vt:lpstr>Applications of Projections: Reflections</vt:lpstr>
      <vt:lpstr>PowerPoint Sunusu</vt:lpstr>
      <vt:lpstr>The 2D Perp Vector</vt:lpstr>
      <vt:lpstr>Cross Product Preview</vt:lpstr>
      <vt:lpstr>Cross Products</vt:lpstr>
      <vt:lpstr>Normals</vt:lpstr>
      <vt:lpstr>Recap Vectors</vt:lpstr>
      <vt:lpstr>PowerPoint Sunusu</vt:lpstr>
      <vt:lpstr>Next: Matrices</vt:lpstr>
      <vt:lpstr>Matrix Revisited</vt:lpstr>
      <vt:lpstr>Matrix Definition</vt:lpstr>
      <vt:lpstr>Matrix Revisited</vt:lpstr>
      <vt:lpstr>Matrix Addition</vt:lpstr>
      <vt:lpstr>Matrix Multiplication</vt:lpstr>
      <vt:lpstr>Matrix Revisited</vt:lpstr>
      <vt:lpstr>Multiplication Example</vt:lpstr>
      <vt:lpstr>Determinant</vt:lpstr>
      <vt:lpstr>Determinant Example</vt:lpstr>
      <vt:lpstr>2D Transformations</vt:lpstr>
      <vt:lpstr>2D Transformations</vt:lpstr>
      <vt:lpstr>Rotation Matrix</vt:lpstr>
      <vt:lpstr>Rotation Example</vt:lpstr>
      <vt:lpstr>Rotation &amp; Painting</vt:lpstr>
      <vt:lpstr>Scaling Matrix</vt:lpstr>
      <vt:lpstr>Scaling Example</vt:lpstr>
      <vt:lpstr>Translation Example</vt:lpstr>
      <vt:lpstr>Composition</vt:lpstr>
      <vt:lpstr>Inverse Matrix</vt:lpstr>
      <vt:lpstr>Identity Matrix</vt:lpstr>
      <vt:lpstr>Representing Lines and Planes</vt:lpstr>
      <vt:lpstr>Lines</vt:lpstr>
      <vt:lpstr>Parametric Representation</vt:lpstr>
      <vt:lpstr>PowerPoint Sunusu</vt:lpstr>
      <vt:lpstr>Rays and Line Segments</vt:lpstr>
      <vt:lpstr>Point normal form for the Equation of a Line (Implicit form)</vt:lpstr>
      <vt:lpstr>Point normal form (Implicit form)</vt:lpstr>
      <vt:lpstr>PowerPoint Sunusu</vt:lpstr>
      <vt:lpstr>PowerPoint Sunusu</vt:lpstr>
      <vt:lpstr>Planes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Selim Balcisoy</cp:lastModifiedBy>
  <cp:revision>60</cp:revision>
  <dcterms:created xsi:type="dcterms:W3CDTF">2013-01-27T09:14:16Z</dcterms:created>
  <dcterms:modified xsi:type="dcterms:W3CDTF">2025-10-09T07:09:49Z</dcterms:modified>
  <cp:category/>
</cp:coreProperties>
</file>